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Lst>
  <p:notesMasterIdLst>
    <p:notesMasterId r:id="rId19"/>
  </p:notesMasterIdLst>
  <p:sldIdLst>
    <p:sldId id="788" r:id="rId5"/>
    <p:sldId id="762" r:id="rId6"/>
    <p:sldId id="772" r:id="rId7"/>
    <p:sldId id="763" r:id="rId8"/>
    <p:sldId id="812" r:id="rId9"/>
    <p:sldId id="813" r:id="rId10"/>
    <p:sldId id="782" r:id="rId11"/>
    <p:sldId id="779" r:id="rId12"/>
    <p:sldId id="785" r:id="rId13"/>
    <p:sldId id="789" r:id="rId14"/>
    <p:sldId id="793" r:id="rId15"/>
    <p:sldId id="814" r:id="rId16"/>
    <p:sldId id="811" r:id="rId17"/>
    <p:sldId id="808" r:id="rId18"/>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86E38-7DA1-7882-BDA2-BBA75BC234E1}" name="Desi Navarro" initials="DN" userId="S::desi.navarro@anseradvisory.com::a1176da8-799f-4c34-b0e5-9b2da190c2d5" providerId="AD"/>
  <p188:author id="{791E0D90-210C-8094-8372-1714DAFF10A5}" name="Heather Hunter" initials="HH" userId="S::heather.hunter@anseradvisory.com::64ec9ed4-c2e8-4249-8341-2ee2463458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ynna Ferreira" initials="KF" lastIdx="1" clrIdx="0">
    <p:extLst>
      <p:ext uri="{19B8F6BF-5375-455C-9EA6-DF929625EA0E}">
        <p15:presenceInfo xmlns:p15="http://schemas.microsoft.com/office/powerpoint/2012/main" userId="Karynna Ferreira" providerId="None"/>
      </p:ext>
    </p:extLst>
  </p:cmAuthor>
  <p:cmAuthor id="2" name="Bob Kinzig" initials="BK" lastIdx="2" clrIdx="1">
    <p:extLst>
      <p:ext uri="{19B8F6BF-5375-455C-9EA6-DF929625EA0E}">
        <p15:presenceInfo xmlns:p15="http://schemas.microsoft.com/office/powerpoint/2012/main" userId="S::bob.kinzig@anseradvisory.com::2fde5d14-ee59-4668-aa28-5f56967460d6" providerId="AD"/>
      </p:ext>
    </p:extLst>
  </p:cmAuthor>
  <p:cmAuthor id="3" name="Gary Cooley" initials="GC" lastIdx="5" clrIdx="2">
    <p:extLst>
      <p:ext uri="{19B8F6BF-5375-455C-9EA6-DF929625EA0E}">
        <p15:presenceInfo xmlns:p15="http://schemas.microsoft.com/office/powerpoint/2012/main" userId="S::gary.cooley@anseradvisory.com::f00efd1b-b972-43de-bb15-24be0fc42218" providerId="AD"/>
      </p:ext>
    </p:extLst>
  </p:cmAuthor>
  <p:cmAuthor id="4" name="Desi Navarro" initials="DN" lastIdx="3" clrIdx="3">
    <p:extLst>
      <p:ext uri="{19B8F6BF-5375-455C-9EA6-DF929625EA0E}">
        <p15:presenceInfo xmlns:p15="http://schemas.microsoft.com/office/powerpoint/2012/main" userId="S::desi.navarro@anseradvisory.com::a1176da8-799f-4c34-b0e5-9b2da190c2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26A"/>
    <a:srgbClr val="ED7D31"/>
    <a:srgbClr val="FFAD00"/>
    <a:srgbClr val="2CD5C4"/>
    <a:srgbClr val="D28F88"/>
    <a:srgbClr val="35CDCB"/>
    <a:srgbClr val="0F758A"/>
    <a:srgbClr val="006E6B"/>
    <a:srgbClr val="007370"/>
    <a:srgbClr val="0F6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6" autoAdjust="0"/>
    <p:restoredTop sz="97419" autoAdjust="0"/>
  </p:normalViewPr>
  <p:slideViewPr>
    <p:cSldViewPr snapToGrid="0">
      <p:cViewPr varScale="1">
        <p:scale>
          <a:sx n="161" d="100"/>
          <a:sy n="161" d="100"/>
        </p:scale>
        <p:origin x="272" y="1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gnyteDrive\anseradvisory\Shared\Advisory\7.0%20-%20Compliance\7.1%20-%20ARPA\PA\2%20-%204629%20COS%20ARP\06%20Reporting\04%20Budget%20Reports\230928%20APRA%20Spreadsheet%20for%20Dashboard%20(Revis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PROPOSED REVISED BUDGET</a:t>
            </a:r>
            <a:r>
              <a:rPr lang="en-US" b="1" baseline="0" dirty="0"/>
              <a:t> ALLOCATIONS </a:t>
            </a:r>
          </a:p>
          <a:p>
            <a:pPr>
              <a:defRPr/>
            </a:pPr>
            <a:r>
              <a:rPr lang="en-US" b="1" baseline="0" dirty="0"/>
              <a:t>(13.7M)</a:t>
            </a:r>
            <a:endParaRPr lang="en-US" b="1" dirty="0"/>
          </a:p>
        </c:rich>
      </c:tx>
      <c:layout>
        <c:manualLayout>
          <c:xMode val="edge"/>
          <c:yMode val="edge"/>
          <c:x val="0.16008556608582142"/>
          <c:y val="3.45229551277326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480105153317462"/>
          <c:y val="0.29294959205491883"/>
          <c:w val="0.35039789693365087"/>
          <c:h val="0.61739850909279681"/>
        </c:manualLayout>
      </c:layout>
      <c:doughnutChart>
        <c:varyColors val="1"/>
        <c:ser>
          <c:idx val="0"/>
          <c:order val="0"/>
          <c:tx>
            <c:strRef>
              <c:f>'Current Summary'!$G$143</c:f>
              <c:strCache>
                <c:ptCount val="1"/>
                <c:pt idx="0">
                  <c:v>Updated Budget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A6-49CA-8AEC-E5DBBBC4D39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7A6-49CA-8AEC-E5DBBBC4D39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7A6-49CA-8AEC-E5DBBBC4D39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7A6-49CA-8AEC-E5DBBBC4D39D}"/>
              </c:ext>
            </c:extLst>
          </c:dPt>
          <c:dLbls>
            <c:dLbl>
              <c:idx val="0"/>
              <c:layout>
                <c:manualLayout>
                  <c:x val="0.13450335526659096"/>
                  <c:y val="8.613322843617324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A6-49CA-8AEC-E5DBBBC4D39D}"/>
                </c:ext>
              </c:extLst>
            </c:dLbl>
            <c:dLbl>
              <c:idx val="1"/>
              <c:layout>
                <c:manualLayout>
                  <c:x val="-9.7820622012066233E-2"/>
                  <c:y val="6.47044298249041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A6-49CA-8AEC-E5DBBBC4D39D}"/>
                </c:ext>
              </c:extLst>
            </c:dLbl>
            <c:dLbl>
              <c:idx val="2"/>
              <c:layout>
                <c:manualLayout>
                  <c:x val="-0.13939448264733412"/>
                  <c:y val="-3.8822488067042624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233477028232606"/>
                      <c:h val="0.12490128753323955"/>
                    </c:manualLayout>
                  </c15:layout>
                </c:ext>
                <c:ext xmlns:c16="http://schemas.microsoft.com/office/drawing/2014/chart" uri="{C3380CC4-5D6E-409C-BE32-E72D297353CC}">
                  <c16:uniqueId val="{00000005-C7A6-49CA-8AEC-E5DBBBC4D39D}"/>
                </c:ext>
              </c:extLst>
            </c:dLbl>
            <c:dLbl>
              <c:idx val="3"/>
              <c:layout>
                <c:manualLayout>
                  <c:x val="-0.12472129306538442"/>
                  <c:y val="-6.02932394594497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A6-49CA-8AEC-E5DBBBC4D39D}"/>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'Current Summary'!$D$144:$D$147</c:f>
              <c:strCache>
                <c:ptCount val="4"/>
                <c:pt idx="0">
                  <c:v>Economic Recovery</c:v>
                </c:pt>
                <c:pt idx="1">
                  <c:v>Housing</c:v>
                </c:pt>
                <c:pt idx="2">
                  <c:v>Public Health/Education</c:v>
                </c:pt>
                <c:pt idx="3">
                  <c:v>Disaster Relief</c:v>
                </c:pt>
              </c:strCache>
            </c:strRef>
          </c:cat>
          <c:val>
            <c:numRef>
              <c:f>'Current Summary'!$G$144:$G$147</c:f>
              <c:numCache>
                <c:formatCode>"$"#,##0.00</c:formatCode>
                <c:ptCount val="4"/>
                <c:pt idx="0">
                  <c:v>6825000</c:v>
                </c:pt>
                <c:pt idx="1">
                  <c:v>1775000</c:v>
                </c:pt>
                <c:pt idx="2">
                  <c:v>2548495.2199999997</c:v>
                </c:pt>
                <c:pt idx="3">
                  <c:v>2592315</c:v>
                </c:pt>
              </c:numCache>
            </c:numRef>
          </c:val>
          <c:extLst>
            <c:ext xmlns:c16="http://schemas.microsoft.com/office/drawing/2014/chart" uri="{C3380CC4-5D6E-409C-BE32-E72D297353CC}">
              <c16:uniqueId val="{00000008-C7A6-49CA-8AEC-E5DBBBC4D3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619363"/>
          </a:xfrm>
          <a:prstGeom prst="rect">
            <a:avLst/>
          </a:prstGeom>
        </p:spPr>
        <p:txBody>
          <a:bodyPr vert="horz" lIns="96653" tIns="48326" rIns="96653" bIns="48326" rtlCol="0"/>
          <a:lstStyle>
            <a:lvl1pPr algn="l">
              <a:defRPr sz="1200"/>
            </a:lvl1pPr>
          </a:lstStyle>
          <a:p>
            <a:endParaRPr lang="en-US" dirty="0"/>
          </a:p>
        </p:txBody>
      </p:sp>
      <p:sp>
        <p:nvSpPr>
          <p:cNvPr id="3" name="Date Placeholder 2"/>
          <p:cNvSpPr>
            <a:spLocks noGrp="1"/>
          </p:cNvSpPr>
          <p:nvPr>
            <p:ph type="dt" idx="1"/>
          </p:nvPr>
        </p:nvSpPr>
        <p:spPr>
          <a:xfrm>
            <a:off x="4143588" y="2"/>
            <a:ext cx="3169920" cy="619363"/>
          </a:xfrm>
          <a:prstGeom prst="rect">
            <a:avLst/>
          </a:prstGeom>
        </p:spPr>
        <p:txBody>
          <a:bodyPr vert="horz" lIns="96653" tIns="48326" rIns="96653" bIns="48326" rtlCol="0"/>
          <a:lstStyle>
            <a:lvl1pPr algn="r">
              <a:defRPr sz="1200"/>
            </a:lvl1pPr>
          </a:lstStyle>
          <a:p>
            <a:fld id="{EEC9DFEF-CCCF-4AF8-B46D-BED09E753CC0}" type="datetimeFigureOut">
              <a:rPr lang="en-US" smtClean="0"/>
              <a:t>3/8/2024</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53" tIns="48326" rIns="96653" bIns="48326" rtlCol="0" anchor="ctr"/>
          <a:lstStyle/>
          <a:p>
            <a:endParaRPr lang="en-US" dirty="0"/>
          </a:p>
        </p:txBody>
      </p:sp>
      <p:sp>
        <p:nvSpPr>
          <p:cNvPr id="5" name="Notes Placeholder 4"/>
          <p:cNvSpPr>
            <a:spLocks noGrp="1"/>
          </p:cNvSpPr>
          <p:nvPr>
            <p:ph type="body" sz="quarter" idx="3"/>
          </p:nvPr>
        </p:nvSpPr>
        <p:spPr>
          <a:xfrm>
            <a:off x="731521" y="5940745"/>
            <a:ext cx="5852160" cy="4860608"/>
          </a:xfrm>
          <a:prstGeom prst="rect">
            <a:avLst/>
          </a:prstGeom>
        </p:spPr>
        <p:txBody>
          <a:bodyPr vert="horz" lIns="96653" tIns="48326" rIns="96653" bIns="483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1725039"/>
            <a:ext cx="3169920" cy="619362"/>
          </a:xfrm>
          <a:prstGeom prst="rect">
            <a:avLst/>
          </a:prstGeom>
        </p:spPr>
        <p:txBody>
          <a:bodyPr vert="horz" lIns="96653" tIns="48326" rIns="96653"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11725039"/>
            <a:ext cx="3169920" cy="619362"/>
          </a:xfrm>
          <a:prstGeom prst="rect">
            <a:avLst/>
          </a:prstGeom>
        </p:spPr>
        <p:txBody>
          <a:bodyPr vert="horz" lIns="96653" tIns="48326" rIns="96653" bIns="48326" rtlCol="0" anchor="b"/>
          <a:lstStyle>
            <a:lvl1pPr algn="r">
              <a:defRPr sz="1200"/>
            </a:lvl1pPr>
          </a:lstStyle>
          <a:p>
            <a:fld id="{13D47C95-62B6-4A9D-AFE3-CBA73CF8C912}" type="slidenum">
              <a:rPr lang="en-US" smtClean="0"/>
              <a:t>‹#›</a:t>
            </a:fld>
            <a:endParaRPr lang="en-US" dirty="0"/>
          </a:p>
        </p:txBody>
      </p:sp>
    </p:spTree>
    <p:extLst>
      <p:ext uri="{BB962C8B-B14F-4D97-AF65-F5344CB8AC3E}">
        <p14:creationId xmlns:p14="http://schemas.microsoft.com/office/powerpoint/2010/main" val="14757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44450" y="1543050"/>
            <a:ext cx="7404100" cy="4165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731521" y="5940745"/>
            <a:ext cx="5852160" cy="4860608"/>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Slide 1:  Dave</a:t>
            </a:r>
            <a:endParaRPr/>
          </a:p>
          <a:p>
            <a:pPr marL="0" lvl="0" indent="0" algn="l" rtl="0">
              <a:spcBef>
                <a:spcPts val="0"/>
              </a:spcBef>
              <a:spcAft>
                <a:spcPts val="0"/>
              </a:spcAft>
              <a:buNone/>
            </a:pPr>
            <a:r>
              <a:rPr lang="en-US"/>
              <a:t>Welcome </a:t>
            </a:r>
            <a:endParaRPr/>
          </a:p>
        </p:txBody>
      </p:sp>
      <p:sp>
        <p:nvSpPr>
          <p:cNvPr id="92" name="Google Shape;92;p1:notes"/>
          <p:cNvSpPr txBox="1">
            <a:spLocks noGrp="1"/>
          </p:cNvSpPr>
          <p:nvPr>
            <p:ph type="sldNum" idx="12"/>
          </p:nvPr>
        </p:nvSpPr>
        <p:spPr>
          <a:xfrm>
            <a:off x="4143588" y="11725039"/>
            <a:ext cx="3169920" cy="619362"/>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c9245a6ed_0_3:notes"/>
          <p:cNvSpPr>
            <a:spLocks noGrp="1" noRot="1" noChangeAspect="1"/>
          </p:cNvSpPr>
          <p:nvPr>
            <p:ph type="sldImg" idx="2"/>
          </p:nvPr>
        </p:nvSpPr>
        <p:spPr>
          <a:xfrm>
            <a:off x="-44450" y="1543050"/>
            <a:ext cx="7404100" cy="4165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3c9245a6ed_0_3:notes"/>
          <p:cNvSpPr txBox="1">
            <a:spLocks noGrp="1"/>
          </p:cNvSpPr>
          <p:nvPr>
            <p:ph type="body" idx="1"/>
          </p:nvPr>
        </p:nvSpPr>
        <p:spPr>
          <a:xfrm>
            <a:off x="731521" y="5940745"/>
            <a:ext cx="5852100" cy="486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 On availability of funding</a:t>
            </a:r>
            <a:endParaRPr/>
          </a:p>
        </p:txBody>
      </p:sp>
      <p:sp>
        <p:nvSpPr>
          <p:cNvPr id="290" name="Google Shape;290;g13c9245a6ed_0_3:notes"/>
          <p:cNvSpPr txBox="1">
            <a:spLocks noGrp="1"/>
          </p:cNvSpPr>
          <p:nvPr>
            <p:ph type="sldNum" idx="12"/>
          </p:nvPr>
        </p:nvSpPr>
        <p:spPr>
          <a:xfrm>
            <a:off x="4143588" y="11725039"/>
            <a:ext cx="3169800" cy="6195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c9245a6ed_0_3:notes"/>
          <p:cNvSpPr>
            <a:spLocks noGrp="1" noRot="1" noChangeAspect="1"/>
          </p:cNvSpPr>
          <p:nvPr>
            <p:ph type="sldImg" idx="2"/>
          </p:nvPr>
        </p:nvSpPr>
        <p:spPr>
          <a:xfrm>
            <a:off x="-44450" y="1543050"/>
            <a:ext cx="7404100" cy="4165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3c9245a6ed_0_3:notes"/>
          <p:cNvSpPr txBox="1">
            <a:spLocks noGrp="1"/>
          </p:cNvSpPr>
          <p:nvPr>
            <p:ph type="body" idx="1"/>
          </p:nvPr>
        </p:nvSpPr>
        <p:spPr>
          <a:xfrm>
            <a:off x="731521" y="5940745"/>
            <a:ext cx="5852100" cy="486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 On availability of funding</a:t>
            </a:r>
            <a:endParaRPr dirty="0"/>
          </a:p>
        </p:txBody>
      </p:sp>
      <p:sp>
        <p:nvSpPr>
          <p:cNvPr id="290" name="Google Shape;290;g13c9245a6ed_0_3:notes"/>
          <p:cNvSpPr txBox="1">
            <a:spLocks noGrp="1"/>
          </p:cNvSpPr>
          <p:nvPr>
            <p:ph type="sldNum" idx="12"/>
          </p:nvPr>
        </p:nvSpPr>
        <p:spPr>
          <a:xfrm>
            <a:off x="4143588" y="11725039"/>
            <a:ext cx="3169800" cy="6195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2339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c9245a6ed_0_3:notes"/>
          <p:cNvSpPr>
            <a:spLocks noGrp="1" noRot="1" noChangeAspect="1"/>
          </p:cNvSpPr>
          <p:nvPr>
            <p:ph type="sldImg" idx="2"/>
          </p:nvPr>
        </p:nvSpPr>
        <p:spPr>
          <a:xfrm>
            <a:off x="-44450" y="1543050"/>
            <a:ext cx="7404100" cy="4165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3c9245a6ed_0_3:notes"/>
          <p:cNvSpPr txBox="1">
            <a:spLocks noGrp="1"/>
          </p:cNvSpPr>
          <p:nvPr>
            <p:ph type="body" idx="1"/>
          </p:nvPr>
        </p:nvSpPr>
        <p:spPr>
          <a:xfrm>
            <a:off x="731521" y="5940745"/>
            <a:ext cx="5852100" cy="486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 On availability of funding</a:t>
            </a:r>
            <a:endParaRPr dirty="0"/>
          </a:p>
        </p:txBody>
      </p:sp>
      <p:sp>
        <p:nvSpPr>
          <p:cNvPr id="290" name="Google Shape;290;g13c9245a6ed_0_3:notes"/>
          <p:cNvSpPr txBox="1">
            <a:spLocks noGrp="1"/>
          </p:cNvSpPr>
          <p:nvPr>
            <p:ph type="sldNum" idx="12"/>
          </p:nvPr>
        </p:nvSpPr>
        <p:spPr>
          <a:xfrm>
            <a:off x="4143588" y="11725039"/>
            <a:ext cx="3169800" cy="6195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14812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availability of funding</a:t>
            </a:r>
          </a:p>
        </p:txBody>
      </p:sp>
      <p:sp>
        <p:nvSpPr>
          <p:cNvPr id="4" name="Slide Number Placeholder 3"/>
          <p:cNvSpPr>
            <a:spLocks noGrp="1"/>
          </p:cNvSpPr>
          <p:nvPr>
            <p:ph type="sldNum" sz="quarter" idx="5"/>
          </p:nvPr>
        </p:nvSpPr>
        <p:spPr/>
        <p:txBody>
          <a:bodyPr/>
          <a:lstStyle/>
          <a:p>
            <a:fld id="{13D47C95-62B6-4A9D-AFE3-CBA73CF8C912}" type="slidenum">
              <a:rPr lang="en-US" smtClean="0"/>
              <a:t>13</a:t>
            </a:fld>
            <a:endParaRPr lang="en-US" dirty="0"/>
          </a:p>
        </p:txBody>
      </p:sp>
    </p:spTree>
    <p:extLst>
      <p:ext uri="{BB962C8B-B14F-4D97-AF65-F5344CB8AC3E}">
        <p14:creationId xmlns:p14="http://schemas.microsoft.com/office/powerpoint/2010/main" val="349388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c9245a6ed_0_3:notes"/>
          <p:cNvSpPr>
            <a:spLocks noGrp="1" noRot="1" noChangeAspect="1"/>
          </p:cNvSpPr>
          <p:nvPr>
            <p:ph type="sldImg" idx="2"/>
          </p:nvPr>
        </p:nvSpPr>
        <p:spPr>
          <a:xfrm>
            <a:off x="-44450" y="1543050"/>
            <a:ext cx="7404100" cy="4165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3c9245a6ed_0_3:notes"/>
          <p:cNvSpPr txBox="1">
            <a:spLocks noGrp="1"/>
          </p:cNvSpPr>
          <p:nvPr>
            <p:ph type="body" idx="1"/>
          </p:nvPr>
        </p:nvSpPr>
        <p:spPr>
          <a:xfrm>
            <a:off x="731521" y="5940745"/>
            <a:ext cx="5852100" cy="486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290" name="Google Shape;290;g13c9245a6ed_0_3:notes"/>
          <p:cNvSpPr txBox="1">
            <a:spLocks noGrp="1"/>
          </p:cNvSpPr>
          <p:nvPr>
            <p:ph type="sldNum" idx="12"/>
          </p:nvPr>
        </p:nvSpPr>
        <p:spPr>
          <a:xfrm>
            <a:off x="4143588" y="11725039"/>
            <a:ext cx="3169800" cy="6195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9406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Dave</a:t>
            </a:r>
          </a:p>
        </p:txBody>
      </p:sp>
      <p:sp>
        <p:nvSpPr>
          <p:cNvPr id="4" name="Slide Number Placeholder 3"/>
          <p:cNvSpPr>
            <a:spLocks noGrp="1"/>
          </p:cNvSpPr>
          <p:nvPr>
            <p:ph type="sldNum" sz="quarter" idx="5"/>
          </p:nvPr>
        </p:nvSpPr>
        <p:spPr/>
        <p:txBody>
          <a:bodyPr/>
          <a:lstStyle/>
          <a:p>
            <a:fld id="{13D47C95-62B6-4A9D-AFE3-CBA73CF8C912}" type="slidenum">
              <a:rPr lang="en-US" smtClean="0"/>
              <a:t>2</a:t>
            </a:fld>
            <a:endParaRPr lang="en-US" dirty="0"/>
          </a:p>
        </p:txBody>
      </p:sp>
    </p:spTree>
    <p:extLst>
      <p:ext uri="{BB962C8B-B14F-4D97-AF65-F5344CB8AC3E}">
        <p14:creationId xmlns:p14="http://schemas.microsoft.com/office/powerpoint/2010/main" val="12360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Dave</a:t>
            </a:r>
          </a:p>
        </p:txBody>
      </p:sp>
      <p:sp>
        <p:nvSpPr>
          <p:cNvPr id="4" name="Slide Number Placeholder 3"/>
          <p:cNvSpPr>
            <a:spLocks noGrp="1"/>
          </p:cNvSpPr>
          <p:nvPr>
            <p:ph type="sldNum" sz="quarter" idx="5"/>
          </p:nvPr>
        </p:nvSpPr>
        <p:spPr/>
        <p:txBody>
          <a:bodyPr/>
          <a:lstStyle/>
          <a:p>
            <a:fld id="{13D47C95-62B6-4A9D-AFE3-CBA73CF8C912}" type="slidenum">
              <a:rPr lang="en-US" smtClean="0"/>
              <a:t>3</a:t>
            </a:fld>
            <a:endParaRPr lang="en-US" dirty="0"/>
          </a:p>
        </p:txBody>
      </p:sp>
    </p:spTree>
    <p:extLst>
      <p:ext uri="{BB962C8B-B14F-4D97-AF65-F5344CB8AC3E}">
        <p14:creationId xmlns:p14="http://schemas.microsoft.com/office/powerpoint/2010/main" val="119564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Dave</a:t>
            </a:r>
          </a:p>
        </p:txBody>
      </p:sp>
      <p:sp>
        <p:nvSpPr>
          <p:cNvPr id="4" name="Slide Number Placeholder 3"/>
          <p:cNvSpPr>
            <a:spLocks noGrp="1"/>
          </p:cNvSpPr>
          <p:nvPr>
            <p:ph type="sldNum" sz="quarter" idx="5"/>
          </p:nvPr>
        </p:nvSpPr>
        <p:spPr/>
        <p:txBody>
          <a:bodyPr/>
          <a:lstStyle/>
          <a:p>
            <a:fld id="{13D47C95-62B6-4A9D-AFE3-CBA73CF8C912}" type="slidenum">
              <a:rPr lang="en-US" smtClean="0"/>
              <a:t>4</a:t>
            </a:fld>
            <a:endParaRPr lang="en-US" dirty="0"/>
          </a:p>
        </p:txBody>
      </p:sp>
    </p:spTree>
    <p:extLst>
      <p:ext uri="{BB962C8B-B14F-4D97-AF65-F5344CB8AC3E}">
        <p14:creationId xmlns:p14="http://schemas.microsoft.com/office/powerpoint/2010/main" val="395868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47C95-62B6-4A9D-AFE3-CBA73CF8C912}" type="slidenum">
              <a:rPr lang="en-US" smtClean="0"/>
              <a:t>5</a:t>
            </a:fld>
            <a:endParaRPr lang="en-US" dirty="0"/>
          </a:p>
        </p:txBody>
      </p:sp>
    </p:spTree>
    <p:extLst>
      <p:ext uri="{BB962C8B-B14F-4D97-AF65-F5344CB8AC3E}">
        <p14:creationId xmlns:p14="http://schemas.microsoft.com/office/powerpoint/2010/main" val="378547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graphics***</a:t>
            </a:r>
          </a:p>
        </p:txBody>
      </p:sp>
      <p:sp>
        <p:nvSpPr>
          <p:cNvPr id="4" name="Slide Number Placeholder 3"/>
          <p:cNvSpPr>
            <a:spLocks noGrp="1"/>
          </p:cNvSpPr>
          <p:nvPr>
            <p:ph type="sldNum" sz="quarter" idx="5"/>
          </p:nvPr>
        </p:nvSpPr>
        <p:spPr/>
        <p:txBody>
          <a:bodyPr/>
          <a:lstStyle/>
          <a:p>
            <a:fld id="{13D47C95-62B6-4A9D-AFE3-CBA73CF8C912}" type="slidenum">
              <a:rPr lang="en-US" smtClean="0"/>
              <a:t>6</a:t>
            </a:fld>
            <a:endParaRPr lang="en-US" dirty="0"/>
          </a:p>
        </p:txBody>
      </p:sp>
    </p:spTree>
    <p:extLst>
      <p:ext uri="{BB962C8B-B14F-4D97-AF65-F5344CB8AC3E}">
        <p14:creationId xmlns:p14="http://schemas.microsoft.com/office/powerpoint/2010/main" val="338679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availability of funding</a:t>
            </a:r>
          </a:p>
        </p:txBody>
      </p:sp>
      <p:sp>
        <p:nvSpPr>
          <p:cNvPr id="4" name="Slide Number Placeholder 3"/>
          <p:cNvSpPr>
            <a:spLocks noGrp="1"/>
          </p:cNvSpPr>
          <p:nvPr>
            <p:ph type="sldNum" sz="quarter" idx="5"/>
          </p:nvPr>
        </p:nvSpPr>
        <p:spPr/>
        <p:txBody>
          <a:bodyPr/>
          <a:lstStyle/>
          <a:p>
            <a:fld id="{13D47C95-62B6-4A9D-AFE3-CBA73CF8C912}" type="slidenum">
              <a:rPr lang="en-US" smtClean="0"/>
              <a:t>7</a:t>
            </a:fld>
            <a:endParaRPr lang="en-US" dirty="0"/>
          </a:p>
        </p:txBody>
      </p:sp>
    </p:spTree>
    <p:extLst>
      <p:ext uri="{BB962C8B-B14F-4D97-AF65-F5344CB8AC3E}">
        <p14:creationId xmlns:p14="http://schemas.microsoft.com/office/powerpoint/2010/main" val="243936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availability of funding</a:t>
            </a:r>
          </a:p>
        </p:txBody>
      </p:sp>
      <p:sp>
        <p:nvSpPr>
          <p:cNvPr id="4" name="Slide Number Placeholder 3"/>
          <p:cNvSpPr>
            <a:spLocks noGrp="1"/>
          </p:cNvSpPr>
          <p:nvPr>
            <p:ph type="sldNum" sz="quarter" idx="5"/>
          </p:nvPr>
        </p:nvSpPr>
        <p:spPr/>
        <p:txBody>
          <a:bodyPr/>
          <a:lstStyle/>
          <a:p>
            <a:fld id="{13D47C95-62B6-4A9D-AFE3-CBA73CF8C912}" type="slidenum">
              <a:rPr lang="en-US" smtClean="0"/>
              <a:t>8</a:t>
            </a:fld>
            <a:endParaRPr lang="en-US" dirty="0"/>
          </a:p>
        </p:txBody>
      </p:sp>
    </p:spTree>
    <p:extLst>
      <p:ext uri="{BB962C8B-B14F-4D97-AF65-F5344CB8AC3E}">
        <p14:creationId xmlns:p14="http://schemas.microsoft.com/office/powerpoint/2010/main" val="415604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availability of funding</a:t>
            </a:r>
          </a:p>
        </p:txBody>
      </p:sp>
      <p:sp>
        <p:nvSpPr>
          <p:cNvPr id="4" name="Slide Number Placeholder 3"/>
          <p:cNvSpPr>
            <a:spLocks noGrp="1"/>
          </p:cNvSpPr>
          <p:nvPr>
            <p:ph type="sldNum" sz="quarter" idx="5"/>
          </p:nvPr>
        </p:nvSpPr>
        <p:spPr/>
        <p:txBody>
          <a:bodyPr/>
          <a:lstStyle/>
          <a:p>
            <a:fld id="{13D47C95-62B6-4A9D-AFE3-CBA73CF8C912}" type="slidenum">
              <a:rPr lang="en-US" smtClean="0"/>
              <a:t>9</a:t>
            </a:fld>
            <a:endParaRPr lang="en-US" dirty="0"/>
          </a:p>
        </p:txBody>
      </p:sp>
    </p:spTree>
    <p:extLst>
      <p:ext uri="{BB962C8B-B14F-4D97-AF65-F5344CB8AC3E}">
        <p14:creationId xmlns:p14="http://schemas.microsoft.com/office/powerpoint/2010/main" val="261554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FDFE-0850-448F-B457-BEEC114C5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2F5CF-9CFC-479B-A58F-427B837DB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23C686-5C0A-44C6-8918-1BE9C230CB9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45B951-5884-45DB-9B6B-AAB9F2A4E2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5BBBAF-7AEE-4086-97F8-14B406380EA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423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D7DF-CFC3-48D9-8E30-CFFA5EC35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7CB36-78D7-46A0-B46C-0F82CC5005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15F33-236A-47DA-BFAF-E9F3C4C85A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4302528-18D8-4963-89ED-33EC802531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6760D1-3B92-44BE-AB79-D971E64878C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367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312C2-7976-4F0E-B2DD-7EFBD5A393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23D273-1E73-48C3-9D00-70B7F67582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87945-8D34-48B4-B14D-05D0DEEBCDF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BC06317-775C-465E-88D4-5B760B0193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E22127-5A7D-4E88-BCC9-BC542F72580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884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v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80DD7C-C547-8645-83A9-049BF5D6B205}"/>
              </a:ext>
            </a:extLst>
          </p:cNvPr>
          <p:cNvPicPr>
            <a:picLocks noChangeAspect="1"/>
          </p:cNvPicPr>
          <p:nvPr userDrawn="1"/>
        </p:nvPicPr>
        <p:blipFill>
          <a:blip r:embed="rId2">
            <a:alphaModFix amt="45000"/>
          </a:blip>
          <a:stretch>
            <a:fillRect/>
          </a:stretch>
        </p:blipFill>
        <p:spPr>
          <a:xfrm>
            <a:off x="0" y="1448396"/>
            <a:ext cx="6331352" cy="5409604"/>
          </a:xfrm>
          <a:prstGeom prst="rect">
            <a:avLst/>
          </a:prstGeom>
        </p:spPr>
      </p:pic>
      <p:pic>
        <p:nvPicPr>
          <p:cNvPr id="22" name="Picture 21">
            <a:extLst>
              <a:ext uri="{FF2B5EF4-FFF2-40B4-BE49-F238E27FC236}">
                <a16:creationId xmlns:a16="http://schemas.microsoft.com/office/drawing/2014/main" id="{E51803E9-72D1-7B46-ADEC-D2820A2F736D}"/>
              </a:ext>
            </a:extLst>
          </p:cNvPr>
          <p:cNvPicPr>
            <a:picLocks noChangeAspect="1"/>
          </p:cNvPicPr>
          <p:nvPr userDrawn="1"/>
        </p:nvPicPr>
        <p:blipFill>
          <a:blip r:embed="rId3"/>
          <a:stretch>
            <a:fillRect/>
          </a:stretch>
        </p:blipFill>
        <p:spPr>
          <a:xfrm>
            <a:off x="9983807" y="451285"/>
            <a:ext cx="1903392" cy="585659"/>
          </a:xfrm>
          <a:prstGeom prst="rect">
            <a:avLst/>
          </a:prstGeom>
        </p:spPr>
      </p:pic>
    </p:spTree>
    <p:extLst>
      <p:ext uri="{BB962C8B-B14F-4D97-AF65-F5344CB8AC3E}">
        <p14:creationId xmlns:p14="http://schemas.microsoft.com/office/powerpoint/2010/main" val="230389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5AA04E-EC3E-2144-8037-A127788652CD}"/>
              </a:ext>
            </a:extLst>
          </p:cNvPr>
          <p:cNvPicPr>
            <a:picLocks noChangeAspect="1"/>
          </p:cNvPicPr>
          <p:nvPr userDrawn="1"/>
        </p:nvPicPr>
        <p:blipFill>
          <a:blip r:embed="rId2">
            <a:duotone>
              <a:prstClr val="black"/>
              <a:srgbClr val="50DCC7">
                <a:tint val="45000"/>
                <a:satMod val="400000"/>
              </a:srgbClr>
            </a:duotone>
            <a:alphaModFix amt="8000"/>
          </a:blip>
          <a:stretch>
            <a:fillRect/>
          </a:stretch>
        </p:blipFill>
        <p:spPr>
          <a:xfrm>
            <a:off x="0" y="-2460314"/>
            <a:ext cx="12192000" cy="10578353"/>
          </a:xfrm>
          <a:prstGeom prst="rect">
            <a:avLst/>
          </a:prstGeom>
        </p:spPr>
      </p:pic>
    </p:spTree>
    <p:extLst>
      <p:ext uri="{BB962C8B-B14F-4D97-AF65-F5344CB8AC3E}">
        <p14:creationId xmlns:p14="http://schemas.microsoft.com/office/powerpoint/2010/main" val="355872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7B40-0334-4A74-8295-EF8B0EE89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F5E26-5CD9-4010-A999-221804CB54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B4290-1B24-4345-9763-B7FACEFAA71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C819AD9-FA48-4770-88B0-9A60BB4AA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F4335F-BD41-4921-B7E4-71B2351D496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744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4756-C84F-42F7-A0B8-6E24DC9CD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F4ADD-BFE5-4C1F-98FC-F929D75B6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D9D6AB-FCFB-4598-8D83-51DE0508B5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1AB1566-01FF-4E3F-B238-652EEB989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3BD12-F5B5-4162-9CDD-4FEC6F4F576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38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1EAC-03E9-47FD-8187-5FA90C1C0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D94A9-1DE6-4079-8E56-1FF9CB0F20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E38CC-2F26-42DE-8362-501C6FF5E9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E78AE-2256-43A5-823F-2562FB88085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F2B4723-E06B-4FC1-81B1-6D2867AA45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74A343-F7B6-4148-81C8-CCDEA96AA2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99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36DB-FD3A-488F-A8C2-AEE9BDE940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1A5A98-772D-4CE0-B565-D6FC59E69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8CE8D0-E651-42FD-8A51-84F4D99D4E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FDC74-BDEE-481D-94A4-7303DD0F3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3826F3-FCBA-415B-8B84-445632B06E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1F4FB1-4E7B-44F2-9643-413394A608A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51E710F-6DD6-4AE7-97AD-DB7D43920C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050A9E-C73A-47C6-85B5-12C50333CF7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37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9C3F-64C1-45CB-ABB5-8FF13C67C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8DC39B-54FE-4C50-AB5F-EA8469C9A14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4D64579-1674-48B7-BFFE-C99A81E971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47C6BC-2CDE-4552-951F-949333D3CFD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39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44FA3-7F51-4F8C-A915-EBF28C08A39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C7CC438-A400-4DC4-A625-F352A1E611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68F7200-3F0D-4A7B-8529-1653ED3FFDD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488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5BE-9173-4881-8462-456307ACD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54554-8048-41DD-8926-9F4D84C0C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9E8779-319C-4423-AE6D-59BF313C1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DD450C-B670-48D4-9508-17A118A6C21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843EFCE-A178-4897-A1FD-D87F10BDA0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AC23B9-66EC-4EF6-8BA9-7D44D057966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549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A40E-002B-4102-8293-1C9FB90CC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F1B33A-1421-4FE9-9E1A-EEA997CC2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0B61821-D7F5-458F-88D6-441E7BFBF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6DBBF7-DCB3-46EE-A10C-075D981B6BC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F45A145-FB39-4C9A-A9A8-6BA3EC0303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E61CB5-8FF8-454F-93D7-4E1672D50A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852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1219F-21F1-4F36-926E-9E6D95923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BA220-46A9-4033-89D1-AE8A01E14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164C8-F89C-49AA-AE88-98B36C91B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854DB3-9172-49F2-9526-8F3A76FE7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A9FB37-DA94-468F-9AF7-DE9728313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5883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ortal.neighborlysoftware.com/scrantonpa/administration#CaseViewer|30358|22826"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hyperlink" Target="https://www.naics.com/six-digit-naics/?v=2022&amp;code=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0.jp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sv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4832344" y="3175760"/>
            <a:ext cx="6868957"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0" i="0" u="none" strike="noStrike" cap="none" dirty="0">
                <a:solidFill>
                  <a:srgbClr val="3F3F3F"/>
                </a:solidFill>
                <a:latin typeface="Calibri"/>
                <a:ea typeface="Calibri"/>
                <a:cs typeface="Calibri"/>
                <a:sym typeface="Calibri"/>
              </a:rPr>
              <a:t>CITY OF SCRANTON </a:t>
            </a:r>
            <a:endParaRPr dirty="0"/>
          </a:p>
          <a:p>
            <a:pPr marL="0" marR="0" lvl="0" indent="0" algn="l" rtl="0">
              <a:spcBef>
                <a:spcPts val="0"/>
              </a:spcBef>
              <a:spcAft>
                <a:spcPts val="0"/>
              </a:spcAft>
              <a:buNone/>
            </a:pPr>
            <a:r>
              <a:rPr lang="en-US" sz="2000" cap="none" dirty="0">
                <a:solidFill>
                  <a:srgbClr val="3F3F3F"/>
                </a:solidFill>
                <a:latin typeface="Calibri"/>
                <a:ea typeface="Calibri"/>
                <a:cs typeface="Calibri"/>
                <a:sym typeface="Calibri"/>
              </a:rPr>
              <a:t>ARPA NOTICE OF FUNDING AVAILABILITY FOR:</a:t>
            </a:r>
          </a:p>
          <a:p>
            <a:pPr marL="0" marR="0" lvl="0" indent="0" algn="l" rtl="0">
              <a:spcBef>
                <a:spcPts val="0"/>
              </a:spcBef>
              <a:spcAft>
                <a:spcPts val="0"/>
              </a:spcAft>
              <a:buNone/>
            </a:pPr>
            <a:r>
              <a:rPr lang="en-US" sz="2000" cap="none" dirty="0">
                <a:solidFill>
                  <a:srgbClr val="3F3F3F"/>
                </a:solidFill>
                <a:latin typeface="Calibri"/>
                <a:ea typeface="Calibri"/>
                <a:cs typeface="Calibri"/>
                <a:sym typeface="Calibri"/>
              </a:rPr>
              <a:t>LOCAL ART ORGANIZATIONS – RECOVERY GRANTS</a:t>
            </a:r>
            <a:endParaRPr dirty="0"/>
          </a:p>
        </p:txBody>
      </p:sp>
      <p:sp>
        <p:nvSpPr>
          <p:cNvPr id="96" name="Google Shape;96;p1"/>
          <p:cNvSpPr txBox="1"/>
          <p:nvPr/>
        </p:nvSpPr>
        <p:spPr>
          <a:xfrm>
            <a:off x="4802337" y="4572168"/>
            <a:ext cx="5045861" cy="40011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cap="none" dirty="0">
                <a:solidFill>
                  <a:srgbClr val="A5A5A5"/>
                </a:solidFill>
                <a:latin typeface="Calibri"/>
                <a:ea typeface="Calibri"/>
                <a:cs typeface="Calibri"/>
                <a:sym typeface="Calibri"/>
              </a:rPr>
              <a:t>March 7</a:t>
            </a:r>
            <a:r>
              <a:rPr lang="en-US" sz="2000" cap="none" baseline="30000" dirty="0">
                <a:solidFill>
                  <a:srgbClr val="A5A5A5"/>
                </a:solidFill>
                <a:latin typeface="Calibri"/>
                <a:ea typeface="Calibri"/>
                <a:cs typeface="Calibri"/>
                <a:sym typeface="Calibri"/>
              </a:rPr>
              <a:t>th</a:t>
            </a:r>
            <a:r>
              <a:rPr lang="en-US" sz="2000" cap="none" dirty="0">
                <a:solidFill>
                  <a:srgbClr val="A5A5A5"/>
                </a:solidFill>
                <a:latin typeface="Calibri"/>
                <a:ea typeface="Calibri"/>
                <a:cs typeface="Calibri"/>
                <a:sym typeface="Calibri"/>
              </a:rPr>
              <a:t>,2024</a:t>
            </a:r>
            <a:endParaRPr dirty="0"/>
          </a:p>
        </p:txBody>
      </p:sp>
      <p:cxnSp>
        <p:nvCxnSpPr>
          <p:cNvPr id="97" name="Google Shape;97;p1"/>
          <p:cNvCxnSpPr/>
          <p:nvPr/>
        </p:nvCxnSpPr>
        <p:spPr>
          <a:xfrm>
            <a:off x="4908978" y="4487860"/>
            <a:ext cx="6601170" cy="0"/>
          </a:xfrm>
          <a:prstGeom prst="straightConnector1">
            <a:avLst/>
          </a:prstGeom>
          <a:noFill/>
          <a:ln w="25400" cap="flat" cmpd="sng">
            <a:solidFill>
              <a:srgbClr val="064369"/>
            </a:solidFill>
            <a:prstDash val="solid"/>
            <a:miter lim="800000"/>
            <a:headEnd type="none" w="sm" len="sm"/>
            <a:tailEnd type="none" w="sm" len="sm"/>
          </a:ln>
        </p:spPr>
      </p:cxnSp>
      <p:grpSp>
        <p:nvGrpSpPr>
          <p:cNvPr id="98" name="Google Shape;98;p1"/>
          <p:cNvGrpSpPr/>
          <p:nvPr/>
        </p:nvGrpSpPr>
        <p:grpSpPr>
          <a:xfrm>
            <a:off x="-1140637" y="-1040914"/>
            <a:ext cx="9400674" cy="8820340"/>
            <a:chOff x="-984334" y="-1397734"/>
            <a:chExt cx="9911232" cy="9166807"/>
          </a:xfrm>
        </p:grpSpPr>
        <p:sp>
          <p:nvSpPr>
            <p:cNvPr id="99" name="Google Shape;99;p1"/>
            <p:cNvSpPr/>
            <p:nvPr/>
          </p:nvSpPr>
          <p:spPr>
            <a:xfrm rot="-1798159">
              <a:off x="-640628" y="1349867"/>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
            <p:cNvSpPr/>
            <p:nvPr/>
          </p:nvSpPr>
          <p:spPr>
            <a:xfrm rot="-1798159">
              <a:off x="1348989" y="196087"/>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
            <p:cNvSpPr/>
            <p:nvPr/>
          </p:nvSpPr>
          <p:spPr>
            <a:xfrm rot="9000000">
              <a:off x="2332095" y="1913967"/>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
            <p:cNvSpPr/>
            <p:nvPr/>
          </p:nvSpPr>
          <p:spPr>
            <a:xfrm rot="9000000">
              <a:off x="351178" y="772710"/>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
            <p:cNvSpPr/>
            <p:nvPr/>
          </p:nvSpPr>
          <p:spPr>
            <a:xfrm rot="-1798159">
              <a:off x="-641045" y="3633415"/>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
            <p:cNvSpPr/>
            <p:nvPr/>
          </p:nvSpPr>
          <p:spPr>
            <a:xfrm rot="-1798159">
              <a:off x="1343097" y="2485114"/>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
            <p:cNvSpPr/>
            <p:nvPr/>
          </p:nvSpPr>
          <p:spPr>
            <a:xfrm rot="9000000">
              <a:off x="350761" y="3061735"/>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
            <p:cNvSpPr/>
            <p:nvPr/>
          </p:nvSpPr>
          <p:spPr>
            <a:xfrm rot="9000000">
              <a:off x="6305956" y="-393322"/>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
            <p:cNvSpPr/>
            <p:nvPr/>
          </p:nvSpPr>
          <p:spPr>
            <a:xfrm rot="-1798159">
              <a:off x="3323808" y="1337078"/>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
            <p:cNvSpPr/>
            <p:nvPr/>
          </p:nvSpPr>
          <p:spPr>
            <a:xfrm rot="-1798159">
              <a:off x="5313425" y="183300"/>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
            <p:cNvSpPr/>
            <p:nvPr/>
          </p:nvSpPr>
          <p:spPr>
            <a:xfrm rot="9000000">
              <a:off x="4315614" y="759923"/>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p:nvPr/>
          </p:nvSpPr>
          <p:spPr>
            <a:xfrm rot="-1798159">
              <a:off x="3329906" y="-960790"/>
              <a:ext cx="2278974" cy="1978524"/>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
            <p:cNvSpPr/>
            <p:nvPr/>
          </p:nvSpPr>
          <p:spPr>
            <a:xfrm rot="9000000">
              <a:off x="2332095" y="-384169"/>
              <a:ext cx="2278974" cy="1978524"/>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
            <p:cNvSpPr/>
            <p:nvPr/>
          </p:nvSpPr>
          <p:spPr>
            <a:xfrm rot="-1798159">
              <a:off x="-642519" y="-944976"/>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
            <p:cNvSpPr/>
            <p:nvPr/>
          </p:nvSpPr>
          <p:spPr>
            <a:xfrm rot="9000000">
              <a:off x="2328332" y="4205575"/>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
            <p:cNvSpPr/>
            <p:nvPr/>
          </p:nvSpPr>
          <p:spPr>
            <a:xfrm rot="-1798159">
              <a:off x="1336114" y="4776722"/>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
            <p:cNvSpPr/>
            <p:nvPr/>
          </p:nvSpPr>
          <p:spPr>
            <a:xfrm rot="9000000">
              <a:off x="346998" y="5353343"/>
              <a:ext cx="2278974" cy="1978523"/>
            </a:xfrm>
            <a:prstGeom prst="triangle">
              <a:avLst>
                <a:gd name="adj" fmla="val 50000"/>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6" name="Google Shape;116;p1"/>
          <p:cNvSpPr txBox="1"/>
          <p:nvPr/>
        </p:nvSpPr>
        <p:spPr>
          <a:xfrm>
            <a:off x="9848198" y="5546264"/>
            <a:ext cx="2257316"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cap="none">
                <a:solidFill>
                  <a:srgbClr val="A5A5A5"/>
                </a:solidFill>
                <a:latin typeface="Calibri"/>
                <a:ea typeface="Calibri"/>
                <a:cs typeface="Calibri"/>
                <a:sym typeface="Calibri"/>
              </a:rPr>
              <a:t>PRESENTED BY:</a:t>
            </a:r>
            <a:endParaRPr/>
          </a:p>
        </p:txBody>
      </p:sp>
      <p:pic>
        <p:nvPicPr>
          <p:cNvPr id="3" name="Picture 2" descr="Logo&#10;&#10;Description automatically generated">
            <a:extLst>
              <a:ext uri="{FF2B5EF4-FFF2-40B4-BE49-F238E27FC236}">
                <a16:creationId xmlns:a16="http://schemas.microsoft.com/office/drawing/2014/main" id="{2FB95C8A-944A-916B-FEA3-3DB31779741F}"/>
              </a:ext>
            </a:extLst>
          </p:cNvPr>
          <p:cNvPicPr>
            <a:picLocks noChangeAspect="1"/>
          </p:cNvPicPr>
          <p:nvPr/>
        </p:nvPicPr>
        <p:blipFill>
          <a:blip r:embed="rId4"/>
          <a:stretch>
            <a:fillRect/>
          </a:stretch>
        </p:blipFill>
        <p:spPr>
          <a:xfrm>
            <a:off x="9936481" y="5852044"/>
            <a:ext cx="2180188" cy="647731"/>
          </a:xfrm>
          <a:prstGeom prst="rect">
            <a:avLst/>
          </a:prstGeom>
        </p:spPr>
      </p:pic>
      <p:pic>
        <p:nvPicPr>
          <p:cNvPr id="4" name="Picture 3">
            <a:extLst>
              <a:ext uri="{FF2B5EF4-FFF2-40B4-BE49-F238E27FC236}">
                <a16:creationId xmlns:a16="http://schemas.microsoft.com/office/drawing/2014/main" id="{CF345101-B788-82C6-91A1-E07E260BCF44}"/>
              </a:ext>
            </a:extLst>
          </p:cNvPr>
          <p:cNvPicPr>
            <a:picLocks noChangeAspect="1"/>
          </p:cNvPicPr>
          <p:nvPr/>
        </p:nvPicPr>
        <p:blipFill>
          <a:blip r:embed="rId5"/>
          <a:stretch>
            <a:fillRect/>
          </a:stretch>
        </p:blipFill>
        <p:spPr>
          <a:xfrm>
            <a:off x="8736337" y="148974"/>
            <a:ext cx="3134255" cy="2327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c9245a6ed_0_3"/>
          <p:cNvSpPr txBox="1"/>
          <p:nvPr/>
        </p:nvSpPr>
        <p:spPr>
          <a:xfrm>
            <a:off x="1678146" y="370959"/>
            <a:ext cx="919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64369"/>
                </a:solidFill>
                <a:latin typeface="Calibri"/>
                <a:ea typeface="Calibri"/>
                <a:cs typeface="Calibri"/>
                <a:sym typeface="Calibri"/>
              </a:rPr>
              <a:t>HOW TO APPLY</a:t>
            </a:r>
            <a:endParaRPr sz="2800" dirty="0">
              <a:solidFill>
                <a:srgbClr val="064369"/>
              </a:solidFill>
              <a:latin typeface="Calibri"/>
              <a:ea typeface="Calibri"/>
              <a:cs typeface="Calibri"/>
              <a:sym typeface="Calibri"/>
            </a:endParaRPr>
          </a:p>
        </p:txBody>
      </p:sp>
      <p:cxnSp>
        <p:nvCxnSpPr>
          <p:cNvPr id="293" name="Google Shape;293;g13c9245a6ed_0_3"/>
          <p:cNvCxnSpPr/>
          <p:nvPr/>
        </p:nvCxnSpPr>
        <p:spPr>
          <a:xfrm>
            <a:off x="1305429" y="1036732"/>
            <a:ext cx="9347400" cy="0"/>
          </a:xfrm>
          <a:prstGeom prst="straightConnector1">
            <a:avLst/>
          </a:prstGeom>
          <a:noFill/>
          <a:ln w="12700" cap="flat" cmpd="sng">
            <a:solidFill>
              <a:srgbClr val="50DCC7"/>
            </a:solidFill>
            <a:prstDash val="solid"/>
            <a:miter lim="800000"/>
            <a:headEnd type="none" w="sm" len="sm"/>
            <a:tailEnd type="none" w="sm" len="sm"/>
          </a:ln>
        </p:spPr>
      </p:cxnSp>
      <p:sp>
        <p:nvSpPr>
          <p:cNvPr id="298" name="Google Shape;298;g13c9245a6ed_0_3"/>
          <p:cNvSpPr txBox="1"/>
          <p:nvPr/>
        </p:nvSpPr>
        <p:spPr>
          <a:xfrm>
            <a:off x="1838529" y="2548294"/>
            <a:ext cx="8281200" cy="206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u="sng" dirty="0">
                <a:solidFill>
                  <a:srgbClr val="00426A"/>
                </a:solidFill>
                <a:highlight>
                  <a:schemeClr val="lt1"/>
                </a:highlight>
                <a:latin typeface="Calibri"/>
                <a:ea typeface="Calibri"/>
                <a:cs typeface="Calibri"/>
                <a:sym typeface="Calibri"/>
              </a:rPr>
              <a:t>How to Apply</a:t>
            </a:r>
            <a:endParaRPr sz="1600" dirty="0">
              <a:solidFill>
                <a:srgbClr val="00426A"/>
              </a:solidFill>
              <a:highlight>
                <a:schemeClr val="lt1"/>
              </a:highlight>
              <a:latin typeface="Calibri"/>
              <a:ea typeface="Calibri"/>
              <a:cs typeface="Calibri"/>
              <a:sym typeface="Calibri"/>
            </a:endParaRPr>
          </a:p>
          <a:p>
            <a:pPr marL="0" lvl="0" indent="0" algn="ctr" rtl="0">
              <a:spcBef>
                <a:spcPts val="0"/>
              </a:spcBef>
              <a:spcAft>
                <a:spcPts val="0"/>
              </a:spcAft>
              <a:buNone/>
            </a:pPr>
            <a:endParaRPr sz="1600" dirty="0">
              <a:solidFill>
                <a:srgbClr val="00426A"/>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r>
              <a:rPr lang="en-US" dirty="0">
                <a:solidFill>
                  <a:schemeClr val="dk1"/>
                </a:solidFill>
                <a:highlight>
                  <a:srgbClr val="FFFFFF"/>
                </a:highlight>
              </a:rPr>
              <a:t>Our grant application process is streamlined through our online grant</a:t>
            </a:r>
            <a:r>
              <a:rPr lang="en-US" b="1" dirty="0">
                <a:solidFill>
                  <a:schemeClr val="dk1"/>
                </a:solidFill>
              </a:rPr>
              <a:t> </a:t>
            </a:r>
            <a:r>
              <a:rPr lang="en-US" dirty="0">
                <a:solidFill>
                  <a:schemeClr val="dk1"/>
                </a:solidFill>
                <a:highlight>
                  <a:srgbClr val="FFFFFF"/>
                </a:highlight>
              </a:rPr>
              <a:t>management portal.</a:t>
            </a:r>
            <a:r>
              <a:rPr lang="en-US" b="1" dirty="0">
                <a:solidFill>
                  <a:schemeClr val="dk1"/>
                </a:solidFill>
              </a:rPr>
              <a:t> All grant requests are handled through the online portal. </a:t>
            </a:r>
            <a:endParaRPr b="1" dirty="0">
              <a:solidFill>
                <a:schemeClr val="dk1"/>
              </a:solidFill>
            </a:endParaRPr>
          </a:p>
          <a:p>
            <a:pPr marL="0" lvl="0" indent="0" algn="l" rtl="0">
              <a:lnSpc>
                <a:spcPct val="115000"/>
              </a:lnSpc>
              <a:spcBef>
                <a:spcPts val="0"/>
              </a:spcBef>
              <a:spcAft>
                <a:spcPts val="0"/>
              </a:spcAft>
              <a:buNone/>
            </a:pPr>
            <a:endParaRPr b="1" dirty="0">
              <a:solidFill>
                <a:schemeClr val="dk1"/>
              </a:solidFill>
            </a:endParaRPr>
          </a:p>
          <a:p>
            <a:pPr marL="0" lvl="0" indent="0" algn="ctr" rtl="0">
              <a:spcBef>
                <a:spcPts val="0"/>
              </a:spcBef>
              <a:spcAft>
                <a:spcPts val="0"/>
              </a:spcAft>
              <a:buNone/>
            </a:pPr>
            <a:r>
              <a:rPr lang="en-US" sz="1600" b="1" dirty="0">
                <a:solidFill>
                  <a:srgbClr val="00426A"/>
                </a:solidFill>
                <a:highlight>
                  <a:schemeClr val="lt1"/>
                </a:highlight>
                <a:latin typeface="Calibri"/>
                <a:ea typeface="Calibri"/>
                <a:cs typeface="Calibri"/>
                <a:sym typeface="Calibri"/>
              </a:rPr>
              <a:t>URL:</a:t>
            </a:r>
            <a:r>
              <a:rPr lang="en-US" sz="1600" dirty="0">
                <a:solidFill>
                  <a:srgbClr val="00426A"/>
                </a:solidFill>
                <a:highlight>
                  <a:schemeClr val="lt1"/>
                </a:highlight>
                <a:latin typeface="Calibri"/>
                <a:ea typeface="Calibri"/>
                <a:cs typeface="Calibri"/>
                <a:sym typeface="Calibri"/>
              </a:rPr>
              <a:t> </a:t>
            </a:r>
            <a:r>
              <a:rPr lang="en-US" sz="1600" dirty="0">
                <a:hlinkClick r:id="rId3"/>
              </a:rPr>
              <a:t>Neighborly Software</a:t>
            </a:r>
            <a:endParaRPr sz="1600" dirty="0">
              <a:solidFill>
                <a:srgbClr val="00426A"/>
              </a:solidFill>
              <a:highlight>
                <a:schemeClr val="lt1"/>
              </a:highlight>
              <a:latin typeface="Calibri"/>
              <a:ea typeface="Calibri"/>
              <a:cs typeface="Calibri"/>
              <a:sym typeface="Calibri"/>
            </a:endParaRPr>
          </a:p>
        </p:txBody>
      </p:sp>
      <p:pic>
        <p:nvPicPr>
          <p:cNvPr id="2" name="Picture 1">
            <a:extLst>
              <a:ext uri="{FF2B5EF4-FFF2-40B4-BE49-F238E27FC236}">
                <a16:creationId xmlns:a16="http://schemas.microsoft.com/office/drawing/2014/main" id="{BF75B4C4-80B5-DFD0-D649-708054D67B31}"/>
              </a:ext>
            </a:extLst>
          </p:cNvPr>
          <p:cNvPicPr>
            <a:picLocks noChangeAspect="1"/>
          </p:cNvPicPr>
          <p:nvPr/>
        </p:nvPicPr>
        <p:blipFill>
          <a:blip r:embed="rId4"/>
          <a:stretch>
            <a:fillRect/>
          </a:stretch>
        </p:blipFill>
        <p:spPr>
          <a:xfrm>
            <a:off x="165711" y="58290"/>
            <a:ext cx="1431809" cy="10630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c9245a6ed_0_3"/>
          <p:cNvSpPr txBox="1"/>
          <p:nvPr/>
        </p:nvSpPr>
        <p:spPr>
          <a:xfrm>
            <a:off x="1993797" y="428896"/>
            <a:ext cx="919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64369"/>
                </a:solidFill>
                <a:latin typeface="Calibri"/>
                <a:ea typeface="Calibri"/>
                <a:cs typeface="Calibri"/>
                <a:sym typeface="Calibri"/>
              </a:rPr>
              <a:t>NAICS CODES REVIEW</a:t>
            </a:r>
            <a:endParaRPr sz="2800" dirty="0">
              <a:solidFill>
                <a:srgbClr val="064369"/>
              </a:solidFill>
              <a:latin typeface="Calibri"/>
              <a:ea typeface="Calibri"/>
              <a:cs typeface="Calibri"/>
              <a:sym typeface="Calibri"/>
            </a:endParaRPr>
          </a:p>
        </p:txBody>
      </p:sp>
      <p:cxnSp>
        <p:nvCxnSpPr>
          <p:cNvPr id="293" name="Google Shape;293;g13c9245a6ed_0_3"/>
          <p:cNvCxnSpPr/>
          <p:nvPr/>
        </p:nvCxnSpPr>
        <p:spPr>
          <a:xfrm>
            <a:off x="1305429" y="1036732"/>
            <a:ext cx="9347400" cy="0"/>
          </a:xfrm>
          <a:prstGeom prst="straightConnector1">
            <a:avLst/>
          </a:prstGeom>
          <a:noFill/>
          <a:ln w="12700" cap="flat" cmpd="sng">
            <a:solidFill>
              <a:srgbClr val="50DCC7"/>
            </a:solidFill>
            <a:prstDash val="solid"/>
            <a:miter lim="800000"/>
            <a:headEnd type="none" w="sm" len="sm"/>
            <a:tailEnd type="none" w="sm" len="sm"/>
          </a:ln>
        </p:spPr>
      </p:cxnSp>
      <p:pic>
        <p:nvPicPr>
          <p:cNvPr id="3" name="Picture 2">
            <a:extLst>
              <a:ext uri="{FF2B5EF4-FFF2-40B4-BE49-F238E27FC236}">
                <a16:creationId xmlns:a16="http://schemas.microsoft.com/office/drawing/2014/main" id="{88C65A29-2DA0-AAD2-69CC-8C7BEB0CC8D2}"/>
              </a:ext>
            </a:extLst>
          </p:cNvPr>
          <p:cNvPicPr>
            <a:picLocks noChangeAspect="1"/>
          </p:cNvPicPr>
          <p:nvPr/>
        </p:nvPicPr>
        <p:blipFill>
          <a:blip r:embed="rId3"/>
          <a:stretch>
            <a:fillRect/>
          </a:stretch>
        </p:blipFill>
        <p:spPr>
          <a:xfrm>
            <a:off x="165711" y="58290"/>
            <a:ext cx="1431809" cy="1063079"/>
          </a:xfrm>
          <a:prstGeom prst="rect">
            <a:avLst/>
          </a:prstGeom>
        </p:spPr>
      </p:pic>
      <p:sp>
        <p:nvSpPr>
          <p:cNvPr id="7" name="TextBox 6">
            <a:extLst>
              <a:ext uri="{FF2B5EF4-FFF2-40B4-BE49-F238E27FC236}">
                <a16:creationId xmlns:a16="http://schemas.microsoft.com/office/drawing/2014/main" id="{C3CC340D-D66D-09CA-6D40-FFAB2B807D2D}"/>
              </a:ext>
            </a:extLst>
          </p:cNvPr>
          <p:cNvSpPr txBox="1"/>
          <p:nvPr/>
        </p:nvSpPr>
        <p:spPr>
          <a:xfrm>
            <a:off x="165711" y="2444029"/>
            <a:ext cx="4591745" cy="3098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FFA22C"/>
              </a:buClr>
              <a:buFont typeface="Wingdings" panose="05000000000000000000" pitchFamily="2" charset="2"/>
              <a:buChar char="§"/>
            </a:pPr>
            <a:endParaRPr lang="en-US" sz="1400" dirty="0">
              <a:solidFill>
                <a:srgbClr val="00426A"/>
              </a:solidFill>
              <a:latin typeface="Calibri" panose="020F0502020204030204" pitchFamily="34" charset="0"/>
              <a:cs typeface="Times New Roman" panose="02020603050405020304" pitchFamily="18" charset="0"/>
            </a:endParaRPr>
          </a:p>
          <a:p>
            <a:pPr algn="ctr">
              <a:buClr>
                <a:srgbClr val="FFA22C"/>
              </a:buClr>
            </a:pPr>
            <a:r>
              <a:rPr lang="en-US" sz="2400" b="1" i="1" u="sng" dirty="0">
                <a:solidFill>
                  <a:srgbClr val="35CDCB"/>
                </a:solidFill>
                <a:latin typeface="Calibri" panose="020F0502020204030204" pitchFamily="34" charset="0"/>
                <a:cs typeface="Times New Roman" panose="02020603050405020304" pitchFamily="18" charset="0"/>
              </a:rPr>
              <a:t>How to confirm NAICs Code</a:t>
            </a:r>
          </a:p>
          <a:p>
            <a:pPr>
              <a:buClr>
                <a:srgbClr val="FFA22C"/>
              </a:buClr>
            </a:pPr>
            <a:endParaRPr lang="en-US" sz="1400" dirty="0">
              <a:solidFill>
                <a:srgbClr val="00426A"/>
              </a:solidFill>
              <a:latin typeface="Calibri" panose="020F0502020204030204" pitchFamily="34" charset="0"/>
              <a:cs typeface="Times New Roman" panose="02020603050405020304" pitchFamily="18" charset="0"/>
            </a:endParaRPr>
          </a:p>
          <a:p>
            <a:pPr marL="342900" indent="-342900">
              <a:buClr>
                <a:srgbClr val="FFA22C"/>
              </a:buClr>
              <a:buFont typeface="Wingdings" panose="05000000000000000000" pitchFamily="2" charset="2"/>
              <a:buChar char="§"/>
            </a:pPr>
            <a:r>
              <a:rPr lang="en-US" sz="1400" dirty="0">
                <a:hlinkClick r:id="rId4"/>
              </a:rPr>
              <a:t>Six Digit NAICS Codes: 71 Arts, Entertainment, and Recreation | NAICS Association</a:t>
            </a:r>
            <a:endParaRPr lang="en-US" sz="1400" dirty="0"/>
          </a:p>
          <a:p>
            <a:pPr marL="342900" indent="-342900">
              <a:buClr>
                <a:srgbClr val="FFA22C"/>
              </a:buClr>
              <a:buFont typeface="Wingdings" panose="05000000000000000000" pitchFamily="2" charset="2"/>
              <a:buChar char="§"/>
            </a:pPr>
            <a:endParaRPr lang="en-US" sz="1400" dirty="0">
              <a:solidFill>
                <a:srgbClr val="00426A"/>
              </a:solidFill>
              <a:latin typeface="Calibri" panose="020F0502020204030204" pitchFamily="34" charset="0"/>
              <a:cs typeface="Times New Roman" panose="02020603050405020304" pitchFamily="18" charset="0"/>
            </a:endParaRP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711510 - Independent Artists, Writers, and Performers</a:t>
            </a: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711110 - Theater Companies and Dinner Theaters</a:t>
            </a: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711130 - Musical Groups and Artists</a:t>
            </a: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711120 - Dance Companies</a:t>
            </a:r>
          </a:p>
          <a:p>
            <a:pPr marL="342900" indent="-342900">
              <a:buClr>
                <a:srgbClr val="FFA22C"/>
              </a:buClr>
              <a:buFont typeface="Wingdings" panose="05000000000000000000" pitchFamily="2" charset="2"/>
              <a:buChar char="§"/>
            </a:pPr>
            <a:endParaRPr lang="en-US" sz="1400" dirty="0">
              <a:solidFill>
                <a:srgbClr val="00426A"/>
              </a:solidFill>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F5411C0-FB2E-5646-B651-D30273F9B222}"/>
              </a:ext>
            </a:extLst>
          </p:cNvPr>
          <p:cNvPicPr>
            <a:picLocks noChangeAspect="1"/>
          </p:cNvPicPr>
          <p:nvPr/>
        </p:nvPicPr>
        <p:blipFill>
          <a:blip r:embed="rId5"/>
          <a:stretch>
            <a:fillRect/>
          </a:stretch>
        </p:blipFill>
        <p:spPr>
          <a:xfrm>
            <a:off x="5022461" y="1624221"/>
            <a:ext cx="6866881" cy="4395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99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c9245a6ed_0_3"/>
          <p:cNvSpPr txBox="1"/>
          <p:nvPr/>
        </p:nvSpPr>
        <p:spPr>
          <a:xfrm>
            <a:off x="1993797" y="428896"/>
            <a:ext cx="919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64369"/>
                </a:solidFill>
                <a:latin typeface="Calibri"/>
                <a:ea typeface="Calibri"/>
                <a:cs typeface="Calibri"/>
                <a:sym typeface="Calibri"/>
              </a:rPr>
              <a:t>HOW TO APPLY - NEIGHBORLY</a:t>
            </a:r>
            <a:endParaRPr sz="2800" dirty="0">
              <a:solidFill>
                <a:srgbClr val="064369"/>
              </a:solidFill>
              <a:latin typeface="Calibri"/>
              <a:ea typeface="Calibri"/>
              <a:cs typeface="Calibri"/>
              <a:sym typeface="Calibri"/>
            </a:endParaRPr>
          </a:p>
        </p:txBody>
      </p:sp>
      <p:cxnSp>
        <p:nvCxnSpPr>
          <p:cNvPr id="293" name="Google Shape;293;g13c9245a6ed_0_3"/>
          <p:cNvCxnSpPr/>
          <p:nvPr/>
        </p:nvCxnSpPr>
        <p:spPr>
          <a:xfrm>
            <a:off x="1305429" y="1036732"/>
            <a:ext cx="9347400" cy="0"/>
          </a:xfrm>
          <a:prstGeom prst="straightConnector1">
            <a:avLst/>
          </a:prstGeom>
          <a:noFill/>
          <a:ln w="12700" cap="flat" cmpd="sng">
            <a:solidFill>
              <a:srgbClr val="50DCC7"/>
            </a:solidFill>
            <a:prstDash val="solid"/>
            <a:miter lim="800000"/>
            <a:headEnd type="none" w="sm" len="sm"/>
            <a:tailEnd type="none" w="sm" len="sm"/>
          </a:ln>
        </p:spPr>
      </p:cxnSp>
      <p:pic>
        <p:nvPicPr>
          <p:cNvPr id="3" name="Picture 2">
            <a:extLst>
              <a:ext uri="{FF2B5EF4-FFF2-40B4-BE49-F238E27FC236}">
                <a16:creationId xmlns:a16="http://schemas.microsoft.com/office/drawing/2014/main" id="{88C65A29-2DA0-AAD2-69CC-8C7BEB0CC8D2}"/>
              </a:ext>
            </a:extLst>
          </p:cNvPr>
          <p:cNvPicPr>
            <a:picLocks noChangeAspect="1"/>
          </p:cNvPicPr>
          <p:nvPr/>
        </p:nvPicPr>
        <p:blipFill>
          <a:blip r:embed="rId3"/>
          <a:stretch>
            <a:fillRect/>
          </a:stretch>
        </p:blipFill>
        <p:spPr>
          <a:xfrm>
            <a:off x="165711" y="58290"/>
            <a:ext cx="1431809" cy="1063079"/>
          </a:xfrm>
          <a:prstGeom prst="rect">
            <a:avLst/>
          </a:prstGeom>
        </p:spPr>
      </p:pic>
      <p:sp>
        <p:nvSpPr>
          <p:cNvPr id="7" name="TextBox 6">
            <a:extLst>
              <a:ext uri="{FF2B5EF4-FFF2-40B4-BE49-F238E27FC236}">
                <a16:creationId xmlns:a16="http://schemas.microsoft.com/office/drawing/2014/main" id="{C3CC340D-D66D-09CA-6D40-FFAB2B807D2D}"/>
              </a:ext>
            </a:extLst>
          </p:cNvPr>
          <p:cNvSpPr txBox="1"/>
          <p:nvPr/>
        </p:nvSpPr>
        <p:spPr>
          <a:xfrm>
            <a:off x="557891" y="2462047"/>
            <a:ext cx="4655760"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2400" b="1" i="1" u="sng" dirty="0">
                <a:solidFill>
                  <a:srgbClr val="35CDCB"/>
                </a:solidFill>
                <a:latin typeface="Calibri" panose="020F0502020204030204" pitchFamily="34" charset="0"/>
                <a:cs typeface="Times New Roman" panose="02020603050405020304" pitchFamily="18" charset="0"/>
              </a:rPr>
              <a:t>Beneficiary DOB Exhibit</a:t>
            </a:r>
            <a:endParaRPr lang="en-US" sz="2000" i="1" dirty="0">
              <a:solidFill>
                <a:srgbClr val="35CDCB"/>
              </a:solidFill>
              <a:latin typeface="Calibri" panose="020F0502020204030204" pitchFamily="34" charset="0"/>
              <a:cs typeface="Times New Roman" panose="02020603050405020304" pitchFamily="18" charset="0"/>
            </a:endParaRPr>
          </a:p>
          <a:p>
            <a:pPr lvl="1">
              <a:buClr>
                <a:srgbClr val="FFA22C"/>
              </a:buClr>
            </a:pPr>
            <a:endParaRPr lang="en-US" sz="1400" dirty="0">
              <a:solidFill>
                <a:srgbClr val="00426A"/>
              </a:solidFill>
              <a:latin typeface="Calibri" panose="020F0502020204030204" pitchFamily="34" charset="0"/>
              <a:cs typeface="Times New Roman" panose="02020603050405020304" pitchFamily="18" charset="0"/>
            </a:endParaRPr>
          </a:p>
          <a:p>
            <a:pPr marL="342900" indent="-342900">
              <a:buClr>
                <a:srgbClr val="FFA22C"/>
              </a:buClr>
              <a:buFont typeface="Wingdings" panose="05000000000000000000" pitchFamily="2" charset="2"/>
              <a:buChar char="§"/>
            </a:pPr>
            <a:r>
              <a:rPr lang="en-US" sz="1400" dirty="0">
                <a:solidFill>
                  <a:srgbClr val="00426A"/>
                </a:solidFill>
                <a:latin typeface="Calibri" panose="020F0502020204030204" pitchFamily="34" charset="0"/>
                <a:cs typeface="Times New Roman" panose="02020603050405020304" pitchFamily="18" charset="0"/>
              </a:rPr>
              <a:t>If an applicant has received alternate grant funding from other sources that are intended to be used for this same purpose, the applicant will need to disclose those sources and amounts on Exhibit 2 so a duplication of benefit analysis can be conducted.</a:t>
            </a:r>
          </a:p>
          <a:p>
            <a:pPr>
              <a:buClr>
                <a:srgbClr val="FFA22C"/>
              </a:buClr>
            </a:pPr>
            <a:endParaRPr lang="en-US" sz="1400" dirty="0">
              <a:solidFill>
                <a:srgbClr val="00426A"/>
              </a:solidFill>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15A5CD1-B8EA-3213-6897-368543FFE5E6}"/>
              </a:ext>
            </a:extLst>
          </p:cNvPr>
          <p:cNvPicPr>
            <a:picLocks noChangeAspect="1"/>
          </p:cNvPicPr>
          <p:nvPr/>
        </p:nvPicPr>
        <p:blipFill>
          <a:blip r:embed="rId4"/>
          <a:stretch>
            <a:fillRect/>
          </a:stretch>
        </p:blipFill>
        <p:spPr>
          <a:xfrm>
            <a:off x="6096000" y="1171153"/>
            <a:ext cx="4559351" cy="5628289"/>
          </a:xfrm>
          <a:prstGeom prst="rect">
            <a:avLst/>
          </a:prstGeom>
        </p:spPr>
      </p:pic>
    </p:spTree>
    <p:extLst>
      <p:ext uri="{BB962C8B-B14F-4D97-AF65-F5344CB8AC3E}">
        <p14:creationId xmlns:p14="http://schemas.microsoft.com/office/powerpoint/2010/main" val="237552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32DDB3-3E47-4DE7-90FC-F6A6E7FDE5DF}"/>
              </a:ext>
            </a:extLst>
          </p:cNvPr>
          <p:cNvSpPr txBox="1"/>
          <p:nvPr/>
        </p:nvSpPr>
        <p:spPr>
          <a:xfrm>
            <a:off x="1803725" y="435971"/>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Scoring/prioritization</a:t>
            </a:r>
          </a:p>
        </p:txBody>
      </p:sp>
      <p:cxnSp>
        <p:nvCxnSpPr>
          <p:cNvPr id="12" name="Straight Connector 11">
            <a:extLst>
              <a:ext uri="{FF2B5EF4-FFF2-40B4-BE49-F238E27FC236}">
                <a16:creationId xmlns:a16="http://schemas.microsoft.com/office/drawing/2014/main" id="{5FB66681-3BC1-4B94-9669-2237E2ED56AA}"/>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25BCB7-D882-58CC-FB32-48EBFA443641}"/>
              </a:ext>
            </a:extLst>
          </p:cNvPr>
          <p:cNvSpPr txBox="1"/>
          <p:nvPr/>
        </p:nvSpPr>
        <p:spPr>
          <a:xfrm>
            <a:off x="225599" y="1648688"/>
            <a:ext cx="11392248" cy="373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3550" marR="0" lvl="1" indent="-6350" algn="just">
              <a:lnSpc>
                <a:spcPct val="104000"/>
              </a:lnSpc>
              <a:spcBef>
                <a:spcPts val="0"/>
              </a:spcBef>
              <a:spcAft>
                <a:spcPts val="1300"/>
              </a:spcAft>
            </a:pPr>
            <a:endParaRPr lang="en-US" sz="2000" b="1" dirty="0">
              <a:solidFill>
                <a:srgbClr val="00426A"/>
              </a:solidFill>
              <a:latin typeface="Calibri" panose="020F0502020204030204" pitchFamily="34" charset="0"/>
              <a:ea typeface="Calibri" panose="020F0502020204030204" pitchFamily="34" charset="0"/>
            </a:endParaRPr>
          </a:p>
          <a:p>
            <a:pPr marL="463550" marR="0" lvl="1" indent="-6350" algn="just">
              <a:lnSpc>
                <a:spcPct val="104000"/>
              </a:lnSpc>
              <a:spcBef>
                <a:spcPts val="0"/>
              </a:spcBef>
              <a:spcAft>
                <a:spcPts val="1300"/>
              </a:spcAft>
            </a:pPr>
            <a:r>
              <a:rPr lang="en-US" sz="2400" b="1" dirty="0">
                <a:solidFill>
                  <a:srgbClr val="00426A"/>
                </a:solidFill>
                <a:latin typeface="Calibri" panose="020F0502020204030204" pitchFamily="34" charset="0"/>
                <a:ea typeface="Calibri" panose="020F0502020204030204" pitchFamily="34" charset="0"/>
              </a:rPr>
              <a:t>Review panel members may consider the following factors in their evaluation:</a:t>
            </a:r>
          </a:p>
          <a:p>
            <a:pPr marL="800100" marR="0" lvl="1" indent="-342900" fontAlgn="base">
              <a:lnSpc>
                <a:spcPct val="104000"/>
              </a:lnSpc>
              <a:spcBef>
                <a:spcPts val="0"/>
              </a:spcBef>
              <a:spcAft>
                <a:spcPts val="30"/>
              </a:spcAft>
              <a:buClr>
                <a:srgbClr val="FFA22C"/>
              </a:buClr>
              <a:buSzPts val="1200"/>
              <a:buFont typeface="Wingdings" panose="05000000000000000000" pitchFamily="2" charset="2"/>
              <a:buChar char="§"/>
            </a:pPr>
            <a:r>
              <a:rPr lang="en-US" dirty="0">
                <a:solidFill>
                  <a:srgbClr val="00426A"/>
                </a:solidFill>
                <a:latin typeface="Calibri" panose="020F0502020204030204" pitchFamily="34" charset="0"/>
                <a:ea typeface="Calibri" panose="020F0502020204030204" pitchFamily="34" charset="0"/>
              </a:rPr>
              <a:t>Organization is an eligible entity.</a:t>
            </a:r>
          </a:p>
          <a:p>
            <a:pPr marL="800100" marR="0" lvl="1" indent="-342900" fontAlgn="base">
              <a:lnSpc>
                <a:spcPct val="104000"/>
              </a:lnSpc>
              <a:spcBef>
                <a:spcPts val="0"/>
              </a:spcBef>
              <a:spcAft>
                <a:spcPts val="30"/>
              </a:spcAft>
              <a:buClr>
                <a:srgbClr val="FFA22C"/>
              </a:buClr>
              <a:buSzPts val="1200"/>
              <a:buFont typeface="Wingdings" panose="05000000000000000000" pitchFamily="2" charset="2"/>
              <a:buChar char="§"/>
            </a:pPr>
            <a:r>
              <a:rPr lang="en-US" dirty="0">
                <a:solidFill>
                  <a:srgbClr val="00426A"/>
                </a:solidFill>
                <a:latin typeface="Calibri" panose="020F0502020204030204" pitchFamily="34" charset="0"/>
                <a:ea typeface="Calibri" panose="020F0502020204030204" pitchFamily="34" charset="0"/>
              </a:rPr>
              <a:t>Quality of the organization’s application and documentation evidence submitted.</a:t>
            </a:r>
          </a:p>
          <a:p>
            <a:pPr marL="800100" marR="0" lvl="1" indent="-342900" fontAlgn="base">
              <a:lnSpc>
                <a:spcPct val="104000"/>
              </a:lnSpc>
              <a:spcBef>
                <a:spcPts val="0"/>
              </a:spcBef>
              <a:spcAft>
                <a:spcPts val="30"/>
              </a:spcAft>
              <a:buClr>
                <a:srgbClr val="FFA22C"/>
              </a:buClr>
              <a:buSzPts val="1200"/>
              <a:buFont typeface="Wingdings" panose="05000000000000000000" pitchFamily="2" charset="2"/>
              <a:buChar char="§"/>
            </a:pPr>
            <a:r>
              <a:rPr lang="en-US" dirty="0">
                <a:solidFill>
                  <a:srgbClr val="00426A"/>
                </a:solidFill>
                <a:latin typeface="Calibri" panose="020F0502020204030204" pitchFamily="34" charset="0"/>
                <a:ea typeface="Calibri" panose="020F0502020204030204" pitchFamily="34" charset="0"/>
              </a:rPr>
              <a:t>Organization’s location within the city. Organizations located in QCT areas may be given higher priority for funding.</a:t>
            </a:r>
          </a:p>
          <a:p>
            <a:pPr marL="800100" marR="0" lvl="1" indent="-342900" fontAlgn="base">
              <a:lnSpc>
                <a:spcPct val="104000"/>
              </a:lnSpc>
              <a:spcBef>
                <a:spcPts val="0"/>
              </a:spcBef>
              <a:spcAft>
                <a:spcPts val="30"/>
              </a:spcAft>
              <a:buClr>
                <a:srgbClr val="FFA22C"/>
              </a:buClr>
              <a:buSzPts val="1200"/>
              <a:buFont typeface="Wingdings" panose="05000000000000000000" pitchFamily="2" charset="2"/>
              <a:buChar char="§"/>
            </a:pPr>
            <a:r>
              <a:rPr lang="en-US" dirty="0">
                <a:solidFill>
                  <a:srgbClr val="00426A"/>
                </a:solidFill>
                <a:latin typeface="Calibri" panose="020F0502020204030204" pitchFamily="34" charset="0"/>
                <a:ea typeface="Calibri" panose="020F0502020204030204" pitchFamily="34" charset="0"/>
              </a:rPr>
              <a:t>Impact of COVID-19 is clear and demonstrated in the applicant’s application narrative.</a:t>
            </a:r>
          </a:p>
          <a:p>
            <a:pPr marL="800100" marR="0" lvl="1" indent="-342900" fontAlgn="base">
              <a:lnSpc>
                <a:spcPct val="104000"/>
              </a:lnSpc>
              <a:spcBef>
                <a:spcPts val="0"/>
              </a:spcBef>
              <a:spcAft>
                <a:spcPts val="195"/>
              </a:spcAft>
              <a:buClr>
                <a:srgbClr val="FFA22C"/>
              </a:buClr>
              <a:buSzPts val="1200"/>
              <a:buFont typeface="Wingdings" panose="05000000000000000000" pitchFamily="2" charset="2"/>
              <a:buChar char="§"/>
            </a:pPr>
            <a:r>
              <a:rPr lang="en-US" dirty="0">
                <a:solidFill>
                  <a:srgbClr val="00426A"/>
                </a:solidFill>
                <a:latin typeface="Calibri" panose="020F0502020204030204" pitchFamily="34" charset="0"/>
                <a:ea typeface="Calibri" panose="020F0502020204030204" pitchFamily="34" charset="0"/>
              </a:rPr>
              <a:t>If the applicant has received alternate funding from other federal or state sources for the same request.</a:t>
            </a:r>
          </a:p>
          <a:p>
            <a:pPr marL="800100" marR="0" lvl="1" indent="-342900" fontAlgn="base">
              <a:lnSpc>
                <a:spcPct val="104000"/>
              </a:lnSpc>
              <a:spcBef>
                <a:spcPts val="0"/>
              </a:spcBef>
              <a:spcAft>
                <a:spcPts val="1490"/>
              </a:spcAft>
              <a:buClr>
                <a:srgbClr val="FFA22C"/>
              </a:buClr>
              <a:buSzPts val="1200"/>
              <a:buFont typeface="Wingdings" panose="05000000000000000000" pitchFamily="2" charset="2"/>
              <a:buChar char="§"/>
            </a:pPr>
            <a:r>
              <a:rPr lang="en-US" dirty="0">
                <a:solidFill>
                  <a:srgbClr val="00426A"/>
                </a:solidFill>
                <a:latin typeface="Calibri" panose="020F0502020204030204" pitchFamily="34" charset="0"/>
                <a:ea typeface="Calibri" panose="020F0502020204030204" pitchFamily="34" charset="0"/>
              </a:rPr>
              <a:t>Other factors as deemed appropriate by the panel members.</a:t>
            </a:r>
          </a:p>
          <a:p>
            <a:pPr marL="0" marR="82550" indent="0" algn="l">
              <a:spcBef>
                <a:spcPts val="0"/>
              </a:spcBef>
              <a:spcAft>
                <a:spcPts val="30"/>
              </a:spcAft>
            </a:pPr>
            <a:r>
              <a:rPr lang="en-US" sz="800" dirty="0">
                <a:solidFill>
                  <a:srgbClr val="000000"/>
                </a:solidFill>
                <a:effectLst/>
                <a:latin typeface="Calibri" panose="020F0502020204030204" pitchFamily="34" charset="0"/>
                <a:ea typeface="Calibri" panose="020F0502020204030204" pitchFamily="34" charset="0"/>
              </a:rPr>
              <a:t> </a:t>
            </a:r>
            <a:endParaRPr lang="en-US" b="0" i="0" dirty="0">
              <a:solidFill>
                <a:srgbClr val="000000"/>
              </a:solidFill>
              <a:effectLst/>
              <a:latin typeface="Calibri" panose="020F0502020204030204" pitchFamily="34" charset="0"/>
            </a:endParaRPr>
          </a:p>
          <a:p>
            <a:pPr marR="73025" lvl="1" algn="just" fontAlgn="base">
              <a:lnSpc>
                <a:spcPct val="104000"/>
              </a:lnSpc>
              <a:buClr>
                <a:srgbClr val="000000"/>
              </a:buClr>
              <a:buSzPts val="1200"/>
            </a:pPr>
            <a:endParaRPr lang="en-US" sz="1600" dirty="0">
              <a:solidFill>
                <a:srgbClr val="00426A"/>
              </a:solidFill>
              <a:latin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9F1299F-A698-7A4F-1812-9FE56EADEAD8}"/>
              </a:ext>
            </a:extLst>
          </p:cNvPr>
          <p:cNvPicPr>
            <a:picLocks noChangeAspect="1"/>
          </p:cNvPicPr>
          <p:nvPr/>
        </p:nvPicPr>
        <p:blipFill>
          <a:blip r:embed="rId3"/>
          <a:stretch>
            <a:fillRect/>
          </a:stretch>
        </p:blipFill>
        <p:spPr>
          <a:xfrm>
            <a:off x="165711" y="58290"/>
            <a:ext cx="1431809" cy="1063079"/>
          </a:xfrm>
          <a:prstGeom prst="rect">
            <a:avLst/>
          </a:prstGeom>
        </p:spPr>
      </p:pic>
    </p:spTree>
    <p:extLst>
      <p:ext uri="{BB962C8B-B14F-4D97-AF65-F5344CB8AC3E}">
        <p14:creationId xmlns:p14="http://schemas.microsoft.com/office/powerpoint/2010/main" val="346579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c9245a6ed_0_3"/>
          <p:cNvSpPr txBox="1"/>
          <p:nvPr/>
        </p:nvSpPr>
        <p:spPr>
          <a:xfrm>
            <a:off x="1993797" y="428896"/>
            <a:ext cx="919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64369"/>
                </a:solidFill>
                <a:latin typeface="Calibri"/>
                <a:ea typeface="Calibri"/>
                <a:cs typeface="Calibri"/>
                <a:sym typeface="Calibri"/>
              </a:rPr>
              <a:t>TIMELINE</a:t>
            </a:r>
            <a:endParaRPr sz="2800" dirty="0">
              <a:solidFill>
                <a:srgbClr val="064369"/>
              </a:solidFill>
              <a:latin typeface="Calibri"/>
              <a:ea typeface="Calibri"/>
              <a:cs typeface="Calibri"/>
              <a:sym typeface="Calibri"/>
            </a:endParaRPr>
          </a:p>
        </p:txBody>
      </p:sp>
      <p:cxnSp>
        <p:nvCxnSpPr>
          <p:cNvPr id="293" name="Google Shape;293;g13c9245a6ed_0_3"/>
          <p:cNvCxnSpPr/>
          <p:nvPr/>
        </p:nvCxnSpPr>
        <p:spPr>
          <a:xfrm>
            <a:off x="1305429" y="1036732"/>
            <a:ext cx="9347400" cy="0"/>
          </a:xfrm>
          <a:prstGeom prst="straightConnector1">
            <a:avLst/>
          </a:prstGeom>
          <a:noFill/>
          <a:ln w="12700" cap="flat" cmpd="sng">
            <a:solidFill>
              <a:srgbClr val="50DCC7"/>
            </a:solidFill>
            <a:prstDash val="solid"/>
            <a:miter lim="800000"/>
            <a:headEnd type="none" w="sm" len="sm"/>
            <a:tailEnd type="none" w="sm" len="sm"/>
          </a:ln>
        </p:spPr>
      </p:cxnSp>
      <p:sp>
        <p:nvSpPr>
          <p:cNvPr id="298" name="Google Shape;298;g13c9245a6ed_0_3"/>
          <p:cNvSpPr txBox="1"/>
          <p:nvPr/>
        </p:nvSpPr>
        <p:spPr>
          <a:xfrm>
            <a:off x="1491688" y="1515055"/>
            <a:ext cx="82812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u="sng" dirty="0">
                <a:solidFill>
                  <a:srgbClr val="00426A"/>
                </a:solidFill>
                <a:highlight>
                  <a:schemeClr val="lt1"/>
                </a:highlight>
                <a:latin typeface="Calibri"/>
                <a:ea typeface="Calibri"/>
                <a:cs typeface="Calibri"/>
                <a:sym typeface="Calibri"/>
              </a:rPr>
              <a:t>Grant Program Timeline</a:t>
            </a:r>
            <a:endParaRPr sz="1600" dirty="0">
              <a:solidFill>
                <a:srgbClr val="00426A"/>
              </a:solidFill>
              <a:highlight>
                <a:schemeClr val="lt1"/>
              </a:highlight>
              <a:latin typeface="Calibri"/>
              <a:ea typeface="Calibri"/>
              <a:cs typeface="Calibri"/>
              <a:sym typeface="Calibri"/>
            </a:endParaRPr>
          </a:p>
          <a:p>
            <a:pPr marL="0" lvl="0" indent="0" algn="ctr" rtl="0">
              <a:spcBef>
                <a:spcPts val="0"/>
              </a:spcBef>
              <a:spcAft>
                <a:spcPts val="0"/>
              </a:spcAft>
              <a:buNone/>
            </a:pPr>
            <a:endParaRPr lang="en-US" sz="1600" dirty="0">
              <a:solidFill>
                <a:srgbClr val="00426A"/>
              </a:solidFill>
              <a:highlight>
                <a:schemeClr val="lt1"/>
              </a:highlight>
              <a:latin typeface="Calibri"/>
              <a:ea typeface="Calibri"/>
              <a:cs typeface="Calibri"/>
              <a:sym typeface="Calibri"/>
            </a:endParaRPr>
          </a:p>
        </p:txBody>
      </p:sp>
      <p:pic>
        <p:nvPicPr>
          <p:cNvPr id="3" name="Picture 2">
            <a:extLst>
              <a:ext uri="{FF2B5EF4-FFF2-40B4-BE49-F238E27FC236}">
                <a16:creationId xmlns:a16="http://schemas.microsoft.com/office/drawing/2014/main" id="{88C65A29-2DA0-AAD2-69CC-8C7BEB0CC8D2}"/>
              </a:ext>
            </a:extLst>
          </p:cNvPr>
          <p:cNvPicPr>
            <a:picLocks noChangeAspect="1"/>
          </p:cNvPicPr>
          <p:nvPr/>
        </p:nvPicPr>
        <p:blipFill>
          <a:blip r:embed="rId3"/>
          <a:stretch>
            <a:fillRect/>
          </a:stretch>
        </p:blipFill>
        <p:spPr>
          <a:xfrm>
            <a:off x="165711" y="58290"/>
            <a:ext cx="1431809" cy="1063079"/>
          </a:xfrm>
          <a:prstGeom prst="rect">
            <a:avLst/>
          </a:prstGeom>
        </p:spPr>
      </p:pic>
      <p:graphicFrame>
        <p:nvGraphicFramePr>
          <p:cNvPr id="5" name="Table 4">
            <a:extLst>
              <a:ext uri="{FF2B5EF4-FFF2-40B4-BE49-F238E27FC236}">
                <a16:creationId xmlns:a16="http://schemas.microsoft.com/office/drawing/2014/main" id="{7314129A-8CC2-DBEE-B232-71558372162B}"/>
              </a:ext>
            </a:extLst>
          </p:cNvPr>
          <p:cNvGraphicFramePr>
            <a:graphicFrameLocks noGrp="1"/>
          </p:cNvGraphicFramePr>
          <p:nvPr>
            <p:extLst>
              <p:ext uri="{D42A27DB-BD31-4B8C-83A1-F6EECF244321}">
                <p14:modId xmlns:p14="http://schemas.microsoft.com/office/powerpoint/2010/main" val="3630599916"/>
              </p:ext>
            </p:extLst>
          </p:nvPr>
        </p:nvGraphicFramePr>
        <p:xfrm>
          <a:off x="1305429" y="2560602"/>
          <a:ext cx="10532482" cy="2815440"/>
        </p:xfrm>
        <a:graphic>
          <a:graphicData uri="http://schemas.openxmlformats.org/drawingml/2006/table">
            <a:tbl>
              <a:tblPr firstRow="1" firstCol="1" bandRow="1">
                <a:tableStyleId>{2D5ABB26-0587-4C30-8999-92F81FD0307C}</a:tableStyleId>
              </a:tblPr>
              <a:tblGrid>
                <a:gridCol w="5459660">
                  <a:extLst>
                    <a:ext uri="{9D8B030D-6E8A-4147-A177-3AD203B41FA5}">
                      <a16:colId xmlns:a16="http://schemas.microsoft.com/office/drawing/2014/main" val="72718520"/>
                    </a:ext>
                  </a:extLst>
                </a:gridCol>
                <a:gridCol w="5072822">
                  <a:extLst>
                    <a:ext uri="{9D8B030D-6E8A-4147-A177-3AD203B41FA5}">
                      <a16:colId xmlns:a16="http://schemas.microsoft.com/office/drawing/2014/main" val="51131806"/>
                    </a:ext>
                  </a:extLst>
                </a:gridCol>
              </a:tblGrid>
              <a:tr h="573977">
                <a:tc>
                  <a:txBody>
                    <a:bodyPr/>
                    <a:lstStyle/>
                    <a:p>
                      <a:pPr marL="0" marR="0" indent="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29</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a:t>
                      </a:r>
                    </a:p>
                  </a:txBody>
                  <a:tcPr marL="0" marR="0" marT="0" marB="0" anchor="ctr"/>
                </a:tc>
                <a:tc>
                  <a:txBody>
                    <a:bodyPr/>
                    <a:lstStyle/>
                    <a:p>
                      <a:pPr marL="0" marR="0" indent="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Release of application</a:t>
                      </a:r>
                    </a:p>
                  </a:txBody>
                  <a:tcPr marL="0" marR="0" marT="0" marB="0" anchor="ctr"/>
                </a:tc>
                <a:extLst>
                  <a:ext uri="{0D108BD9-81ED-4DB2-BD59-A6C34878D82A}">
                    <a16:rowId xmlns:a16="http://schemas.microsoft.com/office/drawing/2014/main" val="745784426"/>
                  </a:ext>
                </a:extLst>
              </a:tr>
              <a:tr h="573977">
                <a:tc>
                  <a:txBody>
                    <a:bodyPr/>
                    <a:lstStyle/>
                    <a:p>
                      <a:pPr marL="0" marR="0" indent="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7</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a:t>
                      </a:r>
                    </a:p>
                  </a:txBody>
                  <a:tcPr marL="0" marR="0" marT="0" marB="0" anchor="ctr"/>
                </a:tc>
                <a:tc>
                  <a:txBody>
                    <a:bodyPr/>
                    <a:lstStyle/>
                    <a:p>
                      <a:pPr marL="0" marR="0" indent="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 Session and Assistance</a:t>
                      </a:r>
                    </a:p>
                  </a:txBody>
                  <a:tcPr marL="0" marR="0" marT="0" marB="0" anchor="ctr"/>
                </a:tc>
                <a:extLst>
                  <a:ext uri="{0D108BD9-81ED-4DB2-BD59-A6C34878D82A}">
                    <a16:rowId xmlns:a16="http://schemas.microsoft.com/office/drawing/2014/main" val="1269481362"/>
                  </a:ext>
                </a:extLst>
              </a:tr>
              <a:tr h="573977">
                <a:tc>
                  <a:txBody>
                    <a:bodyPr/>
                    <a:lstStyle/>
                    <a:p>
                      <a:pPr marL="0" marR="0" indent="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 12</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a:t>
                      </a:r>
                    </a:p>
                  </a:txBody>
                  <a:tcPr marL="0" marR="0" marT="0" marB="0" anchor="ctr"/>
                </a:tc>
                <a:tc>
                  <a:txBody>
                    <a:bodyPr/>
                    <a:lstStyle/>
                    <a:p>
                      <a:pPr marL="0" marR="0" indent="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Deadline for application submissions</a:t>
                      </a:r>
                    </a:p>
                  </a:txBody>
                  <a:tcPr marL="0" marR="0" marT="0" marB="0" anchor="ctr"/>
                </a:tc>
                <a:extLst>
                  <a:ext uri="{0D108BD9-81ED-4DB2-BD59-A6C34878D82A}">
                    <a16:rowId xmlns:a16="http://schemas.microsoft.com/office/drawing/2014/main" val="1325247442"/>
                  </a:ext>
                </a:extLst>
              </a:tr>
              <a:tr h="573977">
                <a:tc>
                  <a:txBody>
                    <a:bodyPr/>
                    <a:lstStyle/>
                    <a:p>
                      <a:pPr marL="0" marR="0" indent="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April 12</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 17</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a:t>
                      </a:r>
                    </a:p>
                  </a:txBody>
                  <a:tcPr marL="0" marR="0" marT="0" marB="0" anchor="ctr"/>
                </a:tc>
                <a:tc>
                  <a:txBody>
                    <a:bodyPr/>
                    <a:lstStyle/>
                    <a:p>
                      <a:pPr marL="0" marR="0" indent="0" algn="l">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Application review period</a:t>
                      </a:r>
                    </a:p>
                  </a:txBody>
                  <a:tcPr marL="0" marR="0" marT="0" marB="0" anchor="ctr"/>
                </a:tc>
                <a:extLst>
                  <a:ext uri="{0D108BD9-81ED-4DB2-BD59-A6C34878D82A}">
                    <a16:rowId xmlns:a16="http://schemas.microsoft.com/office/drawing/2014/main" val="2914020282"/>
                  </a:ext>
                </a:extLst>
              </a:tr>
              <a:tr h="519532">
                <a:tc>
                  <a:txBody>
                    <a:bodyPr/>
                    <a:lstStyle/>
                    <a:p>
                      <a:pPr marL="0" marR="0" indent="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May 31</a:t>
                      </a:r>
                      <a:r>
                        <a:rPr lang="en-US" sz="16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a:t>
                      </a:r>
                    </a:p>
                  </a:txBody>
                  <a:tcPr marL="0" marR="0" marT="0" marB="0" anchor="ctr"/>
                </a:tc>
                <a:tc>
                  <a:txBody>
                    <a:bodyPr/>
                    <a:lstStyle/>
                    <a:p>
                      <a:pPr marL="0" marR="0" indent="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Award determinations</a:t>
                      </a:r>
                    </a:p>
                  </a:txBody>
                  <a:tcPr marL="0" marR="0" marT="0" marB="0" anchor="ctr"/>
                </a:tc>
                <a:extLst>
                  <a:ext uri="{0D108BD9-81ED-4DB2-BD59-A6C34878D82A}">
                    <a16:rowId xmlns:a16="http://schemas.microsoft.com/office/drawing/2014/main" val="1443512592"/>
                  </a:ext>
                </a:extLst>
              </a:tr>
            </a:tbl>
          </a:graphicData>
        </a:graphic>
      </p:graphicFrame>
    </p:spTree>
    <p:extLst>
      <p:ext uri="{BB962C8B-B14F-4D97-AF65-F5344CB8AC3E}">
        <p14:creationId xmlns:p14="http://schemas.microsoft.com/office/powerpoint/2010/main" val="301396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182F9EF-E21C-4520-AD12-27A635ADEB6A}"/>
              </a:ext>
            </a:extLst>
          </p:cNvPr>
          <p:cNvSpPr txBox="1"/>
          <p:nvPr/>
        </p:nvSpPr>
        <p:spPr>
          <a:xfrm>
            <a:off x="1706121" y="437885"/>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agenda</a:t>
            </a:r>
          </a:p>
        </p:txBody>
      </p:sp>
      <p:cxnSp>
        <p:nvCxnSpPr>
          <p:cNvPr id="16" name="Straight Connector 15">
            <a:extLst>
              <a:ext uri="{FF2B5EF4-FFF2-40B4-BE49-F238E27FC236}">
                <a16:creationId xmlns:a16="http://schemas.microsoft.com/office/drawing/2014/main" id="{3C1BCB4F-CD2A-4D55-80CB-3208E2EAF0E0}"/>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682001-3DCC-4050-AD01-80D80DCAF8F3}"/>
              </a:ext>
            </a:extLst>
          </p:cNvPr>
          <p:cNvSpPr txBox="1"/>
          <p:nvPr/>
        </p:nvSpPr>
        <p:spPr>
          <a:xfrm>
            <a:off x="6096000" y="2125597"/>
            <a:ext cx="5484462" cy="2957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Purpose</a:t>
            </a:r>
          </a:p>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ARPA Overview</a:t>
            </a:r>
          </a:p>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NOFA Summary and Structure</a:t>
            </a:r>
          </a:p>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Subrecipient vs Beneficiary</a:t>
            </a:r>
          </a:p>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How to Apply</a:t>
            </a:r>
          </a:p>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Timeline</a:t>
            </a:r>
          </a:p>
          <a:p>
            <a:pPr marL="285750" indent="-285750">
              <a:lnSpc>
                <a:spcPct val="150000"/>
              </a:lnSpc>
              <a:buClr>
                <a:srgbClr val="FFA22C"/>
              </a:buClr>
              <a:buFont typeface="Wingdings" panose="05000000000000000000" pitchFamily="2" charset="2"/>
              <a:buChar char="§"/>
            </a:pPr>
            <a:r>
              <a:rPr lang="en-US" dirty="0">
                <a:latin typeface="Calibri" panose="020F0502020204030204" pitchFamily="34" charset="0"/>
                <a:cs typeface="Times New Roman" panose="02020603050405020304" pitchFamily="18" charset="0"/>
              </a:rPr>
              <a:t>Questions</a:t>
            </a:r>
          </a:p>
        </p:txBody>
      </p:sp>
      <p:pic>
        <p:nvPicPr>
          <p:cNvPr id="4" name="Picture 3">
            <a:extLst>
              <a:ext uri="{FF2B5EF4-FFF2-40B4-BE49-F238E27FC236}">
                <a16:creationId xmlns:a16="http://schemas.microsoft.com/office/drawing/2014/main" id="{6E872FC4-2EBD-C3FE-7CDC-4D60138F3D02}"/>
              </a:ext>
            </a:extLst>
          </p:cNvPr>
          <p:cNvPicPr>
            <a:picLocks noChangeAspect="1"/>
          </p:cNvPicPr>
          <p:nvPr/>
        </p:nvPicPr>
        <p:blipFill>
          <a:blip r:embed="rId3"/>
          <a:stretch>
            <a:fillRect/>
          </a:stretch>
        </p:blipFill>
        <p:spPr>
          <a:xfrm>
            <a:off x="1513477" y="2202166"/>
            <a:ext cx="3282908" cy="3032517"/>
          </a:xfrm>
          <a:prstGeom prst="rect">
            <a:avLst/>
          </a:prstGeom>
        </p:spPr>
      </p:pic>
      <p:pic>
        <p:nvPicPr>
          <p:cNvPr id="3" name="Picture 2">
            <a:extLst>
              <a:ext uri="{FF2B5EF4-FFF2-40B4-BE49-F238E27FC236}">
                <a16:creationId xmlns:a16="http://schemas.microsoft.com/office/drawing/2014/main" id="{1CABB628-E4D9-04F3-7B73-BA19EC8981E0}"/>
              </a:ext>
            </a:extLst>
          </p:cNvPr>
          <p:cNvPicPr>
            <a:picLocks noChangeAspect="1"/>
          </p:cNvPicPr>
          <p:nvPr/>
        </p:nvPicPr>
        <p:blipFill>
          <a:blip r:embed="rId4"/>
          <a:stretch>
            <a:fillRect/>
          </a:stretch>
        </p:blipFill>
        <p:spPr>
          <a:xfrm>
            <a:off x="165711" y="58290"/>
            <a:ext cx="1431809" cy="1063079"/>
          </a:xfrm>
          <a:prstGeom prst="rect">
            <a:avLst/>
          </a:prstGeom>
        </p:spPr>
      </p:pic>
    </p:spTree>
    <p:extLst>
      <p:ext uri="{BB962C8B-B14F-4D97-AF65-F5344CB8AC3E}">
        <p14:creationId xmlns:p14="http://schemas.microsoft.com/office/powerpoint/2010/main" val="152695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682001-3DCC-4050-AD01-80D80DCAF8F3}"/>
              </a:ext>
            </a:extLst>
          </p:cNvPr>
          <p:cNvSpPr txBox="1"/>
          <p:nvPr/>
        </p:nvSpPr>
        <p:spPr>
          <a:xfrm>
            <a:off x="639096" y="2231446"/>
            <a:ext cx="1086464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FFA22C"/>
              </a:buClr>
            </a:pPr>
            <a:endParaRPr lang="en-US" sz="2800" b="1" u="sng" dirty="0">
              <a:solidFill>
                <a:srgbClr val="35CDCB"/>
              </a:solidFill>
              <a:latin typeface="Calibri" panose="020F0502020204030204" pitchFamily="34" charset="0"/>
              <a:cs typeface="Times New Roman" panose="02020603050405020304" pitchFamily="18" charset="0"/>
            </a:endParaRPr>
          </a:p>
          <a:p>
            <a:pPr marL="457200" indent="-457200">
              <a:buClr>
                <a:srgbClr val="FFA22C"/>
              </a:buClr>
              <a:buAutoNum type="arabicParenR"/>
            </a:pPr>
            <a:r>
              <a:rPr lang="en-US" sz="2400" i="1" dirty="0">
                <a:solidFill>
                  <a:srgbClr val="35CDCB"/>
                </a:solidFill>
                <a:latin typeface="Calibri" panose="020F0502020204030204" pitchFamily="34" charset="0"/>
                <a:cs typeface="Times New Roman" panose="02020603050405020304" pitchFamily="18" charset="0"/>
              </a:rPr>
              <a:t>Provide an overview of the City’s Local Art Organization Recovery Program</a:t>
            </a:r>
          </a:p>
          <a:p>
            <a:pPr marL="457200" indent="-457200">
              <a:buClr>
                <a:srgbClr val="FFA22C"/>
              </a:buClr>
              <a:buAutoNum type="arabicParenR"/>
            </a:pPr>
            <a:endParaRPr lang="en-US" sz="2400" i="1" dirty="0">
              <a:solidFill>
                <a:srgbClr val="35CDCB"/>
              </a:solidFill>
              <a:latin typeface="Calibri" panose="020F0502020204030204" pitchFamily="34" charset="0"/>
              <a:cs typeface="Times New Roman" panose="02020603050405020304" pitchFamily="18" charset="0"/>
            </a:endParaRPr>
          </a:p>
          <a:p>
            <a:pPr marL="457200" indent="-457200">
              <a:buClr>
                <a:srgbClr val="FFA22C"/>
              </a:buClr>
              <a:buAutoNum type="arabicParenR"/>
            </a:pPr>
            <a:r>
              <a:rPr lang="en-US" sz="2400" i="1" dirty="0">
                <a:solidFill>
                  <a:srgbClr val="35CDCB"/>
                </a:solidFill>
                <a:latin typeface="Calibri" panose="020F0502020204030204" pitchFamily="34" charset="0"/>
                <a:cs typeface="Times New Roman" panose="02020603050405020304" pitchFamily="18" charset="0"/>
              </a:rPr>
              <a:t>Define eligible beneficiaries (Local Art Organizations) and eligible uses of funding, if awarded</a:t>
            </a:r>
          </a:p>
          <a:p>
            <a:pPr marL="457200" indent="-457200">
              <a:buClr>
                <a:srgbClr val="FFA22C"/>
              </a:buClr>
              <a:buAutoNum type="arabicParenR"/>
            </a:pPr>
            <a:endParaRPr lang="en-US" sz="2400" i="1" dirty="0">
              <a:solidFill>
                <a:srgbClr val="35CDCB"/>
              </a:solidFill>
              <a:latin typeface="Calibri" panose="020F0502020204030204" pitchFamily="34" charset="0"/>
              <a:cs typeface="Times New Roman" panose="02020603050405020304" pitchFamily="18" charset="0"/>
            </a:endParaRPr>
          </a:p>
          <a:p>
            <a:pPr marL="457200" indent="-457200">
              <a:buClr>
                <a:srgbClr val="FFA22C"/>
              </a:buClr>
              <a:buAutoNum type="arabicParenR"/>
            </a:pPr>
            <a:r>
              <a:rPr lang="en-US" sz="2400" i="1" dirty="0">
                <a:solidFill>
                  <a:srgbClr val="35CDCB"/>
                </a:solidFill>
                <a:latin typeface="Calibri" panose="020F0502020204030204" pitchFamily="34" charset="0"/>
                <a:cs typeface="Times New Roman" panose="02020603050405020304" pitchFamily="18" charset="0"/>
              </a:rPr>
              <a:t>Demonstrate how applicants can apply</a:t>
            </a:r>
          </a:p>
        </p:txBody>
      </p:sp>
      <p:sp>
        <p:nvSpPr>
          <p:cNvPr id="6" name="TextBox 5">
            <a:extLst>
              <a:ext uri="{FF2B5EF4-FFF2-40B4-BE49-F238E27FC236}">
                <a16:creationId xmlns:a16="http://schemas.microsoft.com/office/drawing/2014/main" id="{64CBC36D-722B-4007-8F6D-81F4ED59FA80}"/>
              </a:ext>
            </a:extLst>
          </p:cNvPr>
          <p:cNvSpPr txBox="1"/>
          <p:nvPr/>
        </p:nvSpPr>
        <p:spPr>
          <a:xfrm>
            <a:off x="1731806" y="428876"/>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purpose</a:t>
            </a:r>
          </a:p>
        </p:txBody>
      </p:sp>
      <p:cxnSp>
        <p:nvCxnSpPr>
          <p:cNvPr id="7" name="Straight Connector 6">
            <a:extLst>
              <a:ext uri="{FF2B5EF4-FFF2-40B4-BE49-F238E27FC236}">
                <a16:creationId xmlns:a16="http://schemas.microsoft.com/office/drawing/2014/main" id="{1A548B38-9949-478F-B6E0-93CB2A58A892}"/>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C0E06C7-4754-5DD3-D68C-10804BDF92D4}"/>
              </a:ext>
            </a:extLst>
          </p:cNvPr>
          <p:cNvPicPr>
            <a:picLocks noChangeAspect="1"/>
          </p:cNvPicPr>
          <p:nvPr/>
        </p:nvPicPr>
        <p:blipFill>
          <a:blip r:embed="rId3"/>
          <a:stretch>
            <a:fillRect/>
          </a:stretch>
        </p:blipFill>
        <p:spPr>
          <a:xfrm>
            <a:off x="165711" y="58290"/>
            <a:ext cx="1431809" cy="1063079"/>
          </a:xfrm>
          <a:prstGeom prst="rect">
            <a:avLst/>
          </a:prstGeom>
        </p:spPr>
      </p:pic>
    </p:spTree>
    <p:extLst>
      <p:ext uri="{BB962C8B-B14F-4D97-AF65-F5344CB8AC3E}">
        <p14:creationId xmlns:p14="http://schemas.microsoft.com/office/powerpoint/2010/main" val="12164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1972A-F276-4455-B371-E6811C067E57}"/>
              </a:ext>
            </a:extLst>
          </p:cNvPr>
          <p:cNvSpPr txBox="1"/>
          <p:nvPr/>
        </p:nvSpPr>
        <p:spPr>
          <a:xfrm>
            <a:off x="2050305" y="440736"/>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American rescue plan overview</a:t>
            </a:r>
          </a:p>
        </p:txBody>
      </p:sp>
      <p:cxnSp>
        <p:nvCxnSpPr>
          <p:cNvPr id="5" name="Straight Connector 4">
            <a:extLst>
              <a:ext uri="{FF2B5EF4-FFF2-40B4-BE49-F238E27FC236}">
                <a16:creationId xmlns:a16="http://schemas.microsoft.com/office/drawing/2014/main" id="{DAA56CD1-7ED9-4D4B-A994-3B71FEE2EB83}"/>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682001-3DCC-4050-AD01-80D80DCAF8F3}"/>
              </a:ext>
            </a:extLst>
          </p:cNvPr>
          <p:cNvSpPr txBox="1"/>
          <p:nvPr/>
        </p:nvSpPr>
        <p:spPr>
          <a:xfrm>
            <a:off x="615913" y="3948558"/>
            <a:ext cx="5388803" cy="8660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50000"/>
              </a:lnSpc>
              <a:buClr>
                <a:srgbClr val="FFA22C"/>
              </a:buClr>
            </a:pPr>
            <a:r>
              <a:rPr lang="en-US" sz="2400" b="1" dirty="0">
                <a:latin typeface="Calibri" panose="020F0502020204030204" pitchFamily="34" charset="0"/>
                <a:cs typeface="Times New Roman" panose="02020603050405020304" pitchFamily="18" charset="0"/>
              </a:rPr>
              <a:t>$1.9 Trillion Economic Stimulus Bill</a:t>
            </a:r>
          </a:p>
        </p:txBody>
      </p:sp>
      <p:sp>
        <p:nvSpPr>
          <p:cNvPr id="14" name="TextBox 13">
            <a:extLst>
              <a:ext uri="{FF2B5EF4-FFF2-40B4-BE49-F238E27FC236}">
                <a16:creationId xmlns:a16="http://schemas.microsoft.com/office/drawing/2014/main" id="{0EC79FA7-0FEB-4D71-BC81-2FE235DE2612}"/>
              </a:ext>
            </a:extLst>
          </p:cNvPr>
          <p:cNvSpPr txBox="1"/>
          <p:nvPr/>
        </p:nvSpPr>
        <p:spPr>
          <a:xfrm>
            <a:off x="3702805" y="5081252"/>
            <a:ext cx="54844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FFA22C"/>
              </a:buClr>
            </a:pPr>
            <a:r>
              <a:rPr lang="en-US" sz="2400" b="1" dirty="0">
                <a:latin typeface="Calibri" panose="020F0502020204030204" pitchFamily="34" charset="0"/>
                <a:cs typeface="Times New Roman" panose="02020603050405020304" pitchFamily="18" charset="0"/>
              </a:rPr>
              <a:t>$365 Billion to State-Local Governments</a:t>
            </a:r>
          </a:p>
        </p:txBody>
      </p:sp>
      <p:sp>
        <p:nvSpPr>
          <p:cNvPr id="15" name="TextBox 14">
            <a:extLst>
              <a:ext uri="{FF2B5EF4-FFF2-40B4-BE49-F238E27FC236}">
                <a16:creationId xmlns:a16="http://schemas.microsoft.com/office/drawing/2014/main" id="{1304261B-D77B-4486-90EB-C23933A68D5B}"/>
              </a:ext>
            </a:extLst>
          </p:cNvPr>
          <p:cNvSpPr txBox="1"/>
          <p:nvPr/>
        </p:nvSpPr>
        <p:spPr>
          <a:xfrm>
            <a:off x="5667477" y="5415853"/>
            <a:ext cx="5484462" cy="8660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50000"/>
              </a:lnSpc>
              <a:buClr>
                <a:srgbClr val="FFA22C"/>
              </a:buClr>
            </a:pPr>
            <a:r>
              <a:rPr lang="en-US" sz="2400" b="1" dirty="0">
                <a:solidFill>
                  <a:srgbClr val="00B050"/>
                </a:solidFill>
                <a:latin typeface="Calibri" panose="020F0502020204030204" pitchFamily="34" charset="0"/>
                <a:cs typeface="Times New Roman" panose="02020603050405020304" pitchFamily="18" charset="0"/>
              </a:rPr>
              <a:t>$68.75 </a:t>
            </a:r>
            <a:r>
              <a:rPr lang="en-US" sz="2400" b="1" dirty="0">
                <a:latin typeface="Calibri" panose="020F0502020204030204" pitchFamily="34" charset="0"/>
                <a:cs typeface="Times New Roman" panose="02020603050405020304" pitchFamily="18" charset="0"/>
              </a:rPr>
              <a:t>Million to the City of Scranton</a:t>
            </a:r>
          </a:p>
        </p:txBody>
      </p:sp>
      <p:pic>
        <p:nvPicPr>
          <p:cNvPr id="4" name="Picture 3">
            <a:extLst>
              <a:ext uri="{FF2B5EF4-FFF2-40B4-BE49-F238E27FC236}">
                <a16:creationId xmlns:a16="http://schemas.microsoft.com/office/drawing/2014/main" id="{6F26C5DE-2D06-3310-FC41-200AF96F0D72}"/>
              </a:ext>
            </a:extLst>
          </p:cNvPr>
          <p:cNvPicPr>
            <a:picLocks noChangeAspect="1"/>
          </p:cNvPicPr>
          <p:nvPr/>
        </p:nvPicPr>
        <p:blipFill>
          <a:blip r:embed="rId3"/>
          <a:stretch>
            <a:fillRect/>
          </a:stretch>
        </p:blipFill>
        <p:spPr>
          <a:xfrm>
            <a:off x="165711" y="58290"/>
            <a:ext cx="1431809" cy="1063079"/>
          </a:xfrm>
          <a:prstGeom prst="rect">
            <a:avLst/>
          </a:prstGeom>
        </p:spPr>
      </p:pic>
      <p:grpSp>
        <p:nvGrpSpPr>
          <p:cNvPr id="12" name="Group 11">
            <a:extLst>
              <a:ext uri="{FF2B5EF4-FFF2-40B4-BE49-F238E27FC236}">
                <a16:creationId xmlns:a16="http://schemas.microsoft.com/office/drawing/2014/main" id="{F70DE0F0-FCE0-BFDC-2046-B68DE581E027}"/>
              </a:ext>
            </a:extLst>
          </p:cNvPr>
          <p:cNvGrpSpPr/>
          <p:nvPr/>
        </p:nvGrpSpPr>
        <p:grpSpPr>
          <a:xfrm>
            <a:off x="2786981" y="1670096"/>
            <a:ext cx="6874374" cy="2299108"/>
            <a:chOff x="2271826" y="1586073"/>
            <a:chExt cx="6874374" cy="2299108"/>
          </a:xfrm>
        </p:grpSpPr>
        <p:grpSp>
          <p:nvGrpSpPr>
            <p:cNvPr id="7" name="Group 6">
              <a:extLst>
                <a:ext uri="{FF2B5EF4-FFF2-40B4-BE49-F238E27FC236}">
                  <a16:creationId xmlns:a16="http://schemas.microsoft.com/office/drawing/2014/main" id="{A57E1B22-9E30-CE0C-0028-0194A9543403}"/>
                </a:ext>
              </a:extLst>
            </p:cNvPr>
            <p:cNvGrpSpPr>
              <a:grpSpLocks/>
            </p:cNvGrpSpPr>
            <p:nvPr/>
          </p:nvGrpSpPr>
          <p:grpSpPr bwMode="auto">
            <a:xfrm>
              <a:off x="2271826" y="1586073"/>
              <a:ext cx="6874374" cy="2299108"/>
              <a:chOff x="0" y="0"/>
              <a:chExt cx="64094" cy="21714"/>
            </a:xfrm>
          </p:grpSpPr>
          <p:pic>
            <p:nvPicPr>
              <p:cNvPr id="8" name="Picture 7" descr="A picture containing text, outdoor&#10;&#10;Description automatically generated">
                <a:extLst>
                  <a:ext uri="{FF2B5EF4-FFF2-40B4-BE49-F238E27FC236}">
                    <a16:creationId xmlns:a16="http://schemas.microsoft.com/office/drawing/2014/main" id="{83D27652-5FB9-55FB-4033-FB25500379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 y="4385"/>
                <a:ext cx="64008" cy="17329"/>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4DEF1DC-F3F2-453E-2BD8-FA1D6E5C4442}"/>
                  </a:ext>
                </a:extLst>
              </p:cNvPr>
              <p:cNvSpPr>
                <a:spLocks noChangeArrowheads="1"/>
              </p:cNvSpPr>
              <p:nvPr/>
            </p:nvSpPr>
            <p:spPr bwMode="auto">
              <a:xfrm>
                <a:off x="0" y="0"/>
                <a:ext cx="64008" cy="3260"/>
              </a:xfrm>
              <a:prstGeom prst="rect">
                <a:avLst/>
              </a:prstGeom>
              <a:solidFill>
                <a:srgbClr val="00426A"/>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sp>
            <p:nvSpPr>
              <p:cNvPr id="10" name="Text Box 33">
                <a:extLst>
                  <a:ext uri="{FF2B5EF4-FFF2-40B4-BE49-F238E27FC236}">
                    <a16:creationId xmlns:a16="http://schemas.microsoft.com/office/drawing/2014/main" id="{1099726C-D878-889B-20D8-3F19A4AC2FAD}"/>
                  </a:ext>
                </a:extLst>
              </p:cNvPr>
              <p:cNvSpPr txBox="1">
                <a:spLocks noChangeArrowheads="1"/>
              </p:cNvSpPr>
              <p:nvPr/>
            </p:nvSpPr>
            <p:spPr bwMode="auto">
              <a:xfrm>
                <a:off x="5371" y="174"/>
                <a:ext cx="51217" cy="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dirty="0">
                    <a:solidFill>
                      <a:srgbClr val="FFFFFF"/>
                    </a:solidFill>
                    <a:latin typeface="Trio Grotesk" panose="020B0505040000000004" pitchFamily="34" charset="0"/>
                    <a:ea typeface="Calibri" panose="020F0502020204030204" pitchFamily="34" charset="0"/>
                    <a:cs typeface="Times New Roman" panose="02020603050405020304" pitchFamily="18" charset="0"/>
                  </a:rPr>
                  <a:t>EXAMPLES OF </a:t>
                </a:r>
                <a:r>
                  <a:rPr lang="en-US" sz="1100" dirty="0">
                    <a:solidFill>
                      <a:srgbClr val="FFFFFF"/>
                    </a:solidFill>
                    <a:effectLst/>
                    <a:latin typeface="Trio Grotesk" panose="020B0505040000000004" pitchFamily="34" charset="0"/>
                    <a:ea typeface="Calibri" panose="020F0502020204030204" pitchFamily="34" charset="0"/>
                    <a:cs typeface="Times New Roman" panose="02020603050405020304" pitchFamily="18" charset="0"/>
                  </a:rPr>
                  <a:t>ELIGIBLE USES FOR ARPA FUNDS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Rectangle 5">
              <a:extLst>
                <a:ext uri="{FF2B5EF4-FFF2-40B4-BE49-F238E27FC236}">
                  <a16:creationId xmlns:a16="http://schemas.microsoft.com/office/drawing/2014/main" id="{2614C9FE-392C-DB32-DFEA-B6FE4DFFC277}"/>
                </a:ext>
              </a:extLst>
            </p:cNvPr>
            <p:cNvSpPr/>
            <p:nvPr/>
          </p:nvSpPr>
          <p:spPr>
            <a:xfrm>
              <a:off x="3769216" y="3503912"/>
              <a:ext cx="1180564" cy="140810"/>
            </a:xfrm>
            <a:prstGeom prst="rect">
              <a:avLst/>
            </a:prstGeom>
            <a:solidFill>
              <a:srgbClr val="ED7D31">
                <a:alpha val="1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5F67527-AE04-6856-2F47-85F341D666B5}"/>
              </a:ext>
            </a:extLst>
          </p:cNvPr>
          <p:cNvSpPr txBox="1"/>
          <p:nvPr/>
        </p:nvSpPr>
        <p:spPr>
          <a:xfrm>
            <a:off x="7024894" y="3929859"/>
            <a:ext cx="1266423" cy="261610"/>
          </a:xfrm>
          <a:prstGeom prst="rect">
            <a:avLst/>
          </a:prstGeom>
          <a:noFill/>
        </p:spPr>
        <p:txBody>
          <a:bodyPr wrap="square" rtlCol="0">
            <a:spAutoFit/>
          </a:bodyPr>
          <a:lstStyle/>
          <a:p>
            <a:r>
              <a:rPr lang="en-US" sz="1100" dirty="0">
                <a:solidFill>
                  <a:srgbClr val="C00000"/>
                </a:solidFill>
              </a:rPr>
              <a:t>No Longer Eligible</a:t>
            </a:r>
          </a:p>
        </p:txBody>
      </p:sp>
    </p:spTree>
    <p:extLst>
      <p:ext uri="{BB962C8B-B14F-4D97-AF65-F5344CB8AC3E}">
        <p14:creationId xmlns:p14="http://schemas.microsoft.com/office/powerpoint/2010/main" val="28938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FB66681-3BC1-4B94-9669-2237E2ED56AA}"/>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3921388-CDB9-49E8-83B9-F8D39BEF4EE0}"/>
              </a:ext>
            </a:extLst>
          </p:cNvPr>
          <p:cNvGrpSpPr/>
          <p:nvPr/>
        </p:nvGrpSpPr>
        <p:grpSpPr>
          <a:xfrm>
            <a:off x="5657812" y="1590680"/>
            <a:ext cx="6447963" cy="4603120"/>
            <a:chOff x="4963093" y="1214073"/>
            <a:chExt cx="7382928" cy="4603120"/>
          </a:xfrm>
        </p:grpSpPr>
        <p:sp>
          <p:nvSpPr>
            <p:cNvPr id="8" name="TextBox 7">
              <a:extLst>
                <a:ext uri="{FF2B5EF4-FFF2-40B4-BE49-F238E27FC236}">
                  <a16:creationId xmlns:a16="http://schemas.microsoft.com/office/drawing/2014/main" id="{F4CE249B-0789-4B0D-BA89-B4F706ABBEB7}"/>
                </a:ext>
              </a:extLst>
            </p:cNvPr>
            <p:cNvSpPr txBox="1"/>
            <p:nvPr/>
          </p:nvSpPr>
          <p:spPr>
            <a:xfrm>
              <a:off x="4963093" y="1214073"/>
              <a:ext cx="3810392" cy="46031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lr>
                  <a:srgbClr val="FFA22C"/>
                </a:buClr>
              </a:pPr>
              <a:r>
                <a:rPr lang="en-US" sz="1200" b="1" dirty="0">
                  <a:solidFill>
                    <a:srgbClr val="00426A"/>
                  </a:solidFill>
                  <a:latin typeface="Calibri" panose="020F0502020204030204" pitchFamily="34" charset="0"/>
                  <a:cs typeface="Times New Roman" panose="02020603050405020304" pitchFamily="18" charset="0"/>
                </a:rPr>
                <a:t>Public Health/Education – 2.5M**</a:t>
              </a:r>
              <a:endParaRPr lang="en-US" sz="1100" dirty="0">
                <a:latin typeface="Calibri" panose="020F0502020204030204" pitchFamily="34" charset="0"/>
                <a:cs typeface="Times New Roman" panose="02020603050405020304" pitchFamily="18" charset="0"/>
              </a:endParaRP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COVID19 Vaccine Program</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Behavioral Health, Violence Prevention</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Wellness Programming</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DDAP Drug Overdose Prevention</a:t>
              </a:r>
            </a:p>
            <a:p>
              <a:pPr>
                <a:lnSpc>
                  <a:spcPct val="150000"/>
                </a:lnSpc>
                <a:buClr>
                  <a:srgbClr val="FFA22C"/>
                </a:buClr>
              </a:pPr>
              <a:endParaRPr lang="en-US" sz="1200" b="1" dirty="0">
                <a:solidFill>
                  <a:srgbClr val="00426A"/>
                </a:solidFill>
                <a:latin typeface="Calibri" panose="020F0502020204030204" pitchFamily="34" charset="0"/>
                <a:cs typeface="Times New Roman" panose="02020603050405020304" pitchFamily="18" charset="0"/>
              </a:endParaRPr>
            </a:p>
            <a:p>
              <a:pPr>
                <a:lnSpc>
                  <a:spcPct val="150000"/>
                </a:lnSpc>
                <a:buClr>
                  <a:srgbClr val="FFA22C"/>
                </a:buClr>
              </a:pPr>
              <a:r>
                <a:rPr lang="en-US" sz="1200" b="1" dirty="0">
                  <a:solidFill>
                    <a:srgbClr val="00426A"/>
                  </a:solidFill>
                  <a:latin typeface="Calibri" panose="020F0502020204030204" pitchFamily="34" charset="0"/>
                  <a:cs typeface="Times New Roman" panose="02020603050405020304" pitchFamily="18" charset="0"/>
                </a:rPr>
                <a:t>Housing – 1.7M**</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Home Buyer Program</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Housing – Solar</a:t>
              </a:r>
            </a:p>
            <a:p>
              <a:pPr>
                <a:lnSpc>
                  <a:spcPct val="150000"/>
                </a:lnSpc>
                <a:buClr>
                  <a:srgbClr val="FFA22C"/>
                </a:buClr>
              </a:pPr>
              <a:r>
                <a:rPr lang="en-US" sz="1200" b="1" dirty="0">
                  <a:solidFill>
                    <a:srgbClr val="00426A"/>
                  </a:solidFill>
                  <a:latin typeface="Calibri" panose="020F0502020204030204" pitchFamily="34" charset="0"/>
                  <a:cs typeface="Times New Roman" panose="02020603050405020304" pitchFamily="18" charset="0"/>
                </a:rPr>
                <a:t>Economic Recovery – 6.3M**</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NEPA Thrives</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SACF Small Business Grants</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Living Alley Outdoor Dining</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Small Business Façade Grants</a:t>
              </a:r>
            </a:p>
            <a:p>
              <a:pPr>
                <a:lnSpc>
                  <a:spcPct val="150000"/>
                </a:lnSpc>
                <a:buClr>
                  <a:srgbClr val="FFA22C"/>
                </a:buClr>
              </a:pPr>
              <a:r>
                <a:rPr lang="en-US" sz="1200" b="1" dirty="0">
                  <a:solidFill>
                    <a:srgbClr val="00426A"/>
                  </a:solidFill>
                  <a:latin typeface="Calibri" panose="020F0502020204030204" pitchFamily="34" charset="0"/>
                  <a:cs typeface="Times New Roman" panose="02020603050405020304" pitchFamily="18" charset="0"/>
                </a:rPr>
                <a:t>NEW: Disaster Relief – 2.5M**</a:t>
              </a:r>
            </a:p>
            <a:p>
              <a:pPr marL="800100" lvl="1" indent="-342900">
                <a:lnSpc>
                  <a:spcPct val="150000"/>
                </a:lnSpc>
                <a:buClr>
                  <a:srgbClr val="FFA22C"/>
                </a:buClr>
                <a:buFont typeface="Wingdings" panose="05000000000000000000" pitchFamily="2" charset="2"/>
                <a:buChar char="§"/>
              </a:pPr>
              <a:r>
                <a:rPr lang="en-US" sz="1050" i="1" dirty="0">
                  <a:latin typeface="Calibri" panose="020F0502020204030204" pitchFamily="34" charset="0"/>
                  <a:cs typeface="Times New Roman" panose="02020603050405020304" pitchFamily="18" charset="0"/>
                </a:rPr>
                <a:t>NEW: Individual Relief Assistance</a:t>
              </a:r>
            </a:p>
            <a:p>
              <a:pPr marL="800100" lvl="1" indent="-342900">
                <a:lnSpc>
                  <a:spcPct val="150000"/>
                </a:lnSpc>
                <a:buClr>
                  <a:srgbClr val="FFA22C"/>
                </a:buClr>
                <a:buFont typeface="Wingdings" panose="05000000000000000000" pitchFamily="2" charset="2"/>
                <a:buChar char="§"/>
              </a:pPr>
              <a:r>
                <a:rPr lang="en-US" sz="1050" i="1" dirty="0">
                  <a:latin typeface="Calibri" panose="020F0502020204030204" pitchFamily="34" charset="0"/>
                  <a:cs typeface="Times New Roman" panose="02020603050405020304" pitchFamily="18" charset="0"/>
                </a:rPr>
                <a:t>NEW: Disaster Repair/Mitigation</a:t>
              </a:r>
            </a:p>
            <a:p>
              <a:pPr lvl="1">
                <a:lnSpc>
                  <a:spcPct val="150000"/>
                </a:lnSpc>
                <a:buClr>
                  <a:srgbClr val="FFA22C"/>
                </a:buClr>
              </a:pPr>
              <a:endParaRPr lang="en-US" sz="1050" dirty="0">
                <a:latin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64363A3-B5FD-4584-841A-74ED55538C7D}"/>
                </a:ext>
              </a:extLst>
            </p:cNvPr>
            <p:cNvSpPr txBox="1"/>
            <p:nvPr/>
          </p:nvSpPr>
          <p:spPr>
            <a:xfrm>
              <a:off x="8187661" y="1485109"/>
              <a:ext cx="4048875" cy="1279133"/>
            </a:xfrm>
            <a:prstGeom prst="rect">
              <a:avLst/>
            </a:prstGeom>
            <a:noFill/>
          </p:spPr>
          <p:txBody>
            <a:bodyPr wrap="square">
              <a:spAutoFit/>
            </a:bodyPr>
            <a:lstStyle/>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Affordable Childcare</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Educational Catchup K-12</a:t>
              </a:r>
            </a:p>
            <a:p>
              <a:pPr marL="800100" lvl="1" indent="-342900">
                <a:lnSpc>
                  <a:spcPct val="150000"/>
                </a:lnSpc>
                <a:buClr>
                  <a:srgbClr val="FFA22C"/>
                </a:buClr>
                <a:buFont typeface="Wingdings" panose="05000000000000000000" pitchFamily="2" charset="2"/>
                <a:buChar char="§"/>
              </a:pPr>
              <a:r>
                <a:rPr lang="en-US" sz="1050" i="1" dirty="0">
                  <a:latin typeface="Calibri" panose="020F0502020204030204" pitchFamily="34" charset="0"/>
                  <a:cs typeface="Times New Roman" panose="02020603050405020304" pitchFamily="18" charset="0"/>
                </a:rPr>
                <a:t>NEW: Pre-K Education Programs*</a:t>
              </a:r>
            </a:p>
            <a:p>
              <a:pPr marL="800100" lvl="1" indent="-342900">
                <a:lnSpc>
                  <a:spcPct val="150000"/>
                </a:lnSpc>
                <a:buClr>
                  <a:srgbClr val="FFA22C"/>
                </a:buClr>
                <a:buFont typeface="Wingdings" panose="05000000000000000000" pitchFamily="2" charset="2"/>
                <a:buChar char="§"/>
              </a:pPr>
              <a:r>
                <a:rPr lang="en-US" sz="1050" i="1" dirty="0">
                  <a:latin typeface="Calibri" panose="020F0502020204030204" pitchFamily="34" charset="0"/>
                  <a:cs typeface="Times New Roman" panose="02020603050405020304" pitchFamily="18" charset="0"/>
                </a:rPr>
                <a:t>NEW: Childcare Individual Reimbursements*</a:t>
              </a:r>
            </a:p>
            <a:p>
              <a:pPr marL="800100" lvl="1" indent="-342900">
                <a:lnSpc>
                  <a:spcPct val="150000"/>
                </a:lnSpc>
                <a:buClr>
                  <a:srgbClr val="FFA22C"/>
                </a:buClr>
                <a:buFont typeface="Wingdings" panose="05000000000000000000" pitchFamily="2" charset="2"/>
                <a:buChar char="§"/>
              </a:pPr>
              <a:r>
                <a:rPr lang="en-US" sz="1050" i="1" dirty="0">
                  <a:latin typeface="Calibri" panose="020F0502020204030204" pitchFamily="34" charset="0"/>
                  <a:cs typeface="Times New Roman" panose="02020603050405020304" pitchFamily="18" charset="0"/>
                </a:rPr>
                <a:t>NEW: Childcare Service Provider Wage Boost*</a:t>
              </a:r>
            </a:p>
          </p:txBody>
        </p:sp>
        <p:sp>
          <p:nvSpPr>
            <p:cNvPr id="14" name="TextBox 13">
              <a:extLst>
                <a:ext uri="{FF2B5EF4-FFF2-40B4-BE49-F238E27FC236}">
                  <a16:creationId xmlns:a16="http://schemas.microsoft.com/office/drawing/2014/main" id="{AFB28497-FCD8-40AF-B3F2-EB00A43D9FFB}"/>
                </a:ext>
              </a:extLst>
            </p:cNvPr>
            <p:cNvSpPr txBox="1"/>
            <p:nvPr/>
          </p:nvSpPr>
          <p:spPr>
            <a:xfrm>
              <a:off x="8187661" y="2952300"/>
              <a:ext cx="3574987" cy="552011"/>
            </a:xfrm>
            <a:prstGeom prst="rect">
              <a:avLst/>
            </a:prstGeom>
            <a:noFill/>
          </p:spPr>
          <p:txBody>
            <a:bodyPr wrap="square">
              <a:spAutoFit/>
            </a:bodyPr>
            <a:lstStyle/>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Housing – Rehab and Weatherization</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Housing – Lead abatement</a:t>
              </a:r>
            </a:p>
          </p:txBody>
        </p:sp>
        <p:sp>
          <p:nvSpPr>
            <p:cNvPr id="15" name="TextBox 14">
              <a:extLst>
                <a:ext uri="{FF2B5EF4-FFF2-40B4-BE49-F238E27FC236}">
                  <a16:creationId xmlns:a16="http://schemas.microsoft.com/office/drawing/2014/main" id="{C7D8F798-4FC2-4D8E-AA6F-AF8FD4893704}"/>
                </a:ext>
              </a:extLst>
            </p:cNvPr>
            <p:cNvSpPr txBox="1"/>
            <p:nvPr/>
          </p:nvSpPr>
          <p:spPr>
            <a:xfrm>
              <a:off x="8187661" y="3743928"/>
              <a:ext cx="4158360" cy="1036759"/>
            </a:xfrm>
            <a:prstGeom prst="rect">
              <a:avLst/>
            </a:prstGeom>
            <a:noFill/>
          </p:spPr>
          <p:txBody>
            <a:bodyPr wrap="square">
              <a:spAutoFit/>
            </a:bodyPr>
            <a:lstStyle/>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Small Business Start Up and Expansion Funding</a:t>
              </a:r>
            </a:p>
            <a:p>
              <a:pPr marL="800100" lvl="1" indent="-342900">
                <a:lnSpc>
                  <a:spcPct val="150000"/>
                </a:lnSpc>
                <a:buClr>
                  <a:srgbClr val="FFA22C"/>
                </a:buClr>
                <a:buFont typeface="Wingdings" panose="05000000000000000000" pitchFamily="2" charset="2"/>
                <a:buChar char="§"/>
              </a:pPr>
              <a:r>
                <a:rPr lang="en-US" sz="1050" dirty="0">
                  <a:latin typeface="Calibri" panose="020F0502020204030204" pitchFamily="34" charset="0"/>
                  <a:cs typeface="Times New Roman" panose="02020603050405020304" pitchFamily="18" charset="0"/>
                </a:rPr>
                <a:t>SACF Non-Profit Grants</a:t>
              </a:r>
            </a:p>
            <a:p>
              <a:pPr marL="800100" lvl="1" indent="-342900">
                <a:lnSpc>
                  <a:spcPct val="150000"/>
                </a:lnSpc>
                <a:buClr>
                  <a:srgbClr val="FFA22C"/>
                </a:buClr>
                <a:buFont typeface="Wingdings" panose="05000000000000000000" pitchFamily="2" charset="2"/>
                <a:buChar char="§"/>
              </a:pPr>
              <a:r>
                <a:rPr lang="en-US" sz="1050" i="1" dirty="0">
                  <a:latin typeface="Calibri" panose="020F0502020204030204" pitchFamily="34" charset="0"/>
                  <a:cs typeface="Times New Roman" panose="02020603050405020304" pitchFamily="18" charset="0"/>
                </a:rPr>
                <a:t>NEW: Small Business Technology Grants*</a:t>
              </a:r>
            </a:p>
            <a:p>
              <a:pPr marL="800100" lvl="1" indent="-342900">
                <a:lnSpc>
                  <a:spcPct val="150000"/>
                </a:lnSpc>
                <a:buClr>
                  <a:srgbClr val="FFA22C"/>
                </a:buClr>
                <a:buFont typeface="Wingdings" panose="05000000000000000000" pitchFamily="2" charset="2"/>
                <a:buChar char="§"/>
              </a:pPr>
              <a:r>
                <a:rPr lang="en-US" sz="1050" b="1" i="1" dirty="0">
                  <a:solidFill>
                    <a:srgbClr val="C00000"/>
                  </a:solidFill>
                  <a:latin typeface="Calibri" panose="020F0502020204030204" pitchFamily="34" charset="0"/>
                  <a:cs typeface="Times New Roman" panose="02020603050405020304" pitchFamily="18" charset="0"/>
                </a:rPr>
                <a:t>NEW: Local Art Organization Grants*</a:t>
              </a:r>
            </a:p>
          </p:txBody>
        </p:sp>
      </p:grpSp>
      <p:sp>
        <p:nvSpPr>
          <p:cNvPr id="16" name="TextBox 15">
            <a:extLst>
              <a:ext uri="{FF2B5EF4-FFF2-40B4-BE49-F238E27FC236}">
                <a16:creationId xmlns:a16="http://schemas.microsoft.com/office/drawing/2014/main" id="{84B27165-A3AF-418E-8FAE-19B61CB6F156}"/>
              </a:ext>
            </a:extLst>
          </p:cNvPr>
          <p:cNvSpPr txBox="1"/>
          <p:nvPr/>
        </p:nvSpPr>
        <p:spPr>
          <a:xfrm>
            <a:off x="6165020" y="6426507"/>
            <a:ext cx="5193178" cy="415498"/>
          </a:xfrm>
          <a:prstGeom prst="rect">
            <a:avLst/>
          </a:prstGeom>
          <a:noFill/>
        </p:spPr>
        <p:txBody>
          <a:bodyPr wrap="square">
            <a:spAutoFit/>
          </a:bodyPr>
          <a:lstStyle/>
          <a:p>
            <a:r>
              <a:rPr lang="en-US" sz="1050" dirty="0"/>
              <a:t>*Funds were re-purposed from another grant program within the same category</a:t>
            </a:r>
          </a:p>
          <a:p>
            <a:r>
              <a:rPr lang="en-US" sz="1050" dirty="0"/>
              <a:t>**Subject to funding availability</a:t>
            </a:r>
          </a:p>
        </p:txBody>
      </p:sp>
      <p:pic>
        <p:nvPicPr>
          <p:cNvPr id="6" name="Picture 5" descr="Logo, company name&#10;&#10;Description automatically generated">
            <a:extLst>
              <a:ext uri="{FF2B5EF4-FFF2-40B4-BE49-F238E27FC236}">
                <a16:creationId xmlns:a16="http://schemas.microsoft.com/office/drawing/2014/main" id="{E0A3C1EB-9587-9F86-E00E-F9C0A2957142}"/>
              </a:ext>
            </a:extLst>
          </p:cNvPr>
          <p:cNvPicPr>
            <a:picLocks noChangeAspect="1"/>
          </p:cNvPicPr>
          <p:nvPr/>
        </p:nvPicPr>
        <p:blipFill>
          <a:blip r:embed="rId3"/>
          <a:stretch>
            <a:fillRect/>
          </a:stretch>
        </p:blipFill>
        <p:spPr>
          <a:xfrm>
            <a:off x="233457" y="102121"/>
            <a:ext cx="1305782" cy="979337"/>
          </a:xfrm>
          <a:prstGeom prst="rect">
            <a:avLst/>
          </a:prstGeom>
        </p:spPr>
      </p:pic>
      <p:sp>
        <p:nvSpPr>
          <p:cNvPr id="7" name="TextBox 6">
            <a:extLst>
              <a:ext uri="{FF2B5EF4-FFF2-40B4-BE49-F238E27FC236}">
                <a16:creationId xmlns:a16="http://schemas.microsoft.com/office/drawing/2014/main" id="{0B9800A4-D01F-AD99-622F-5CBC5202FD71}"/>
              </a:ext>
            </a:extLst>
          </p:cNvPr>
          <p:cNvSpPr txBox="1"/>
          <p:nvPr/>
        </p:nvSpPr>
        <p:spPr>
          <a:xfrm>
            <a:off x="1789100" y="399190"/>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FUNDING OPPORTUNITIES</a:t>
            </a:r>
          </a:p>
        </p:txBody>
      </p:sp>
      <p:graphicFrame>
        <p:nvGraphicFramePr>
          <p:cNvPr id="10" name="Chart 9">
            <a:extLst>
              <a:ext uri="{FF2B5EF4-FFF2-40B4-BE49-F238E27FC236}">
                <a16:creationId xmlns:a16="http://schemas.microsoft.com/office/drawing/2014/main" id="{3D9E7661-5C0F-411C-8802-A0E51A27643C}"/>
              </a:ext>
            </a:extLst>
          </p:cNvPr>
          <p:cNvGraphicFramePr>
            <a:graphicFrameLocks/>
          </p:cNvGraphicFramePr>
          <p:nvPr/>
        </p:nvGraphicFramePr>
        <p:xfrm>
          <a:off x="300202" y="2401260"/>
          <a:ext cx="5193179" cy="29473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869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32DDB3-3E47-4DE7-90FC-F6A6E7FDE5DF}"/>
              </a:ext>
            </a:extLst>
          </p:cNvPr>
          <p:cNvSpPr txBox="1"/>
          <p:nvPr/>
        </p:nvSpPr>
        <p:spPr>
          <a:xfrm>
            <a:off x="1780912" y="434634"/>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Funding opportunities</a:t>
            </a:r>
          </a:p>
        </p:txBody>
      </p:sp>
      <p:cxnSp>
        <p:nvCxnSpPr>
          <p:cNvPr id="12" name="Straight Connector 11">
            <a:extLst>
              <a:ext uri="{FF2B5EF4-FFF2-40B4-BE49-F238E27FC236}">
                <a16:creationId xmlns:a16="http://schemas.microsoft.com/office/drawing/2014/main" id="{5FB66681-3BC1-4B94-9669-2237E2ED56AA}"/>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03FE3C42-A396-0A56-9495-8E9BAC2FC54D}"/>
              </a:ext>
            </a:extLst>
          </p:cNvPr>
          <p:cNvSpPr/>
          <p:nvPr/>
        </p:nvSpPr>
        <p:spPr>
          <a:xfrm>
            <a:off x="503073" y="2412998"/>
            <a:ext cx="2871199" cy="3353215"/>
          </a:xfrm>
          <a:prstGeom prst="rect">
            <a:avLst/>
          </a:prstGeom>
          <a:noFill/>
          <a:ln>
            <a:solidFill>
              <a:srgbClr val="004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8C3D2F5-C21F-6DE5-399D-C1CFD5006399}"/>
              </a:ext>
            </a:extLst>
          </p:cNvPr>
          <p:cNvSpPr/>
          <p:nvPr/>
        </p:nvSpPr>
        <p:spPr>
          <a:xfrm>
            <a:off x="8450602" y="2402090"/>
            <a:ext cx="3144094" cy="3353213"/>
          </a:xfrm>
          <a:prstGeom prst="rect">
            <a:avLst/>
          </a:prstGeom>
          <a:noFill/>
          <a:ln>
            <a:solidFill>
              <a:srgbClr val="004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1DD9BDCC-6CC8-ACAD-1853-254DE65C04E9}"/>
              </a:ext>
            </a:extLst>
          </p:cNvPr>
          <p:cNvSpPr txBox="1"/>
          <p:nvPr/>
        </p:nvSpPr>
        <p:spPr>
          <a:xfrm>
            <a:off x="4477325" y="1971473"/>
            <a:ext cx="30200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1400" b="1" dirty="0">
                <a:solidFill>
                  <a:srgbClr val="00426A"/>
                </a:solidFill>
                <a:latin typeface="Calibri" panose="020F0502020204030204" pitchFamily="34" charset="0"/>
                <a:cs typeface="Times New Roman" panose="02020603050405020304" pitchFamily="18" charset="0"/>
              </a:rPr>
              <a:t>OPEN SUBRECIPIENT PROGRAMS</a:t>
            </a:r>
          </a:p>
        </p:txBody>
      </p:sp>
      <p:pic>
        <p:nvPicPr>
          <p:cNvPr id="54" name="Google Shape;231;p7">
            <a:extLst>
              <a:ext uri="{FF2B5EF4-FFF2-40B4-BE49-F238E27FC236}">
                <a16:creationId xmlns:a16="http://schemas.microsoft.com/office/drawing/2014/main" id="{8458C8A6-0735-73F4-73A8-4518E915B831}"/>
              </a:ext>
            </a:extLst>
          </p:cNvPr>
          <p:cNvPicPr preferRelativeResize="0"/>
          <p:nvPr/>
        </p:nvPicPr>
        <p:blipFill>
          <a:blip r:embed="rId3">
            <a:alphaModFix/>
          </a:blip>
          <a:stretch>
            <a:fillRect/>
          </a:stretch>
        </p:blipFill>
        <p:spPr>
          <a:xfrm>
            <a:off x="5479318" y="3289224"/>
            <a:ext cx="1082206" cy="513834"/>
          </a:xfrm>
          <a:prstGeom prst="rect">
            <a:avLst/>
          </a:prstGeom>
          <a:noFill/>
          <a:ln>
            <a:noFill/>
          </a:ln>
        </p:spPr>
      </p:pic>
      <p:pic>
        <p:nvPicPr>
          <p:cNvPr id="2" name="Picture 1">
            <a:extLst>
              <a:ext uri="{FF2B5EF4-FFF2-40B4-BE49-F238E27FC236}">
                <a16:creationId xmlns:a16="http://schemas.microsoft.com/office/drawing/2014/main" id="{45F84BCA-EB25-D895-4854-5CD8485BF6A7}"/>
              </a:ext>
            </a:extLst>
          </p:cNvPr>
          <p:cNvPicPr>
            <a:picLocks noChangeAspect="1"/>
          </p:cNvPicPr>
          <p:nvPr/>
        </p:nvPicPr>
        <p:blipFill>
          <a:blip r:embed="rId4"/>
          <a:stretch>
            <a:fillRect/>
          </a:stretch>
        </p:blipFill>
        <p:spPr>
          <a:xfrm>
            <a:off x="165711" y="58290"/>
            <a:ext cx="1431809" cy="1063079"/>
          </a:xfrm>
          <a:prstGeom prst="rect">
            <a:avLst/>
          </a:prstGeom>
        </p:spPr>
      </p:pic>
      <p:pic>
        <p:nvPicPr>
          <p:cNvPr id="6" name="Picture 5" descr="Icon&#10;&#10;Description automatically generated">
            <a:extLst>
              <a:ext uri="{FF2B5EF4-FFF2-40B4-BE49-F238E27FC236}">
                <a16:creationId xmlns:a16="http://schemas.microsoft.com/office/drawing/2014/main" id="{7FACF49F-D3CC-9EE4-D3B4-B997BD9656C3}"/>
              </a:ext>
            </a:extLst>
          </p:cNvPr>
          <p:cNvPicPr>
            <a:picLocks noChangeAspect="1"/>
          </p:cNvPicPr>
          <p:nvPr/>
        </p:nvPicPr>
        <p:blipFill>
          <a:blip r:embed="rId5"/>
          <a:stretch>
            <a:fillRect/>
          </a:stretch>
        </p:blipFill>
        <p:spPr>
          <a:xfrm>
            <a:off x="10015007" y="2646757"/>
            <a:ext cx="1403970" cy="1403970"/>
          </a:xfrm>
          <a:prstGeom prst="rect">
            <a:avLst/>
          </a:prstGeom>
        </p:spPr>
      </p:pic>
      <p:pic>
        <p:nvPicPr>
          <p:cNvPr id="8" name="Picture 7" descr="Icon&#10;&#10;Description automatically generated">
            <a:extLst>
              <a:ext uri="{FF2B5EF4-FFF2-40B4-BE49-F238E27FC236}">
                <a16:creationId xmlns:a16="http://schemas.microsoft.com/office/drawing/2014/main" id="{FEA6437D-B49D-FF0C-13EA-310E373F74DC}"/>
              </a:ext>
            </a:extLst>
          </p:cNvPr>
          <p:cNvPicPr>
            <a:picLocks noChangeAspect="1"/>
          </p:cNvPicPr>
          <p:nvPr/>
        </p:nvPicPr>
        <p:blipFill>
          <a:blip r:embed="rId6"/>
          <a:stretch>
            <a:fillRect/>
          </a:stretch>
        </p:blipFill>
        <p:spPr>
          <a:xfrm>
            <a:off x="9403817" y="4224935"/>
            <a:ext cx="1315972" cy="1315972"/>
          </a:xfrm>
          <a:prstGeom prst="rect">
            <a:avLst/>
          </a:prstGeom>
        </p:spPr>
      </p:pic>
      <p:pic>
        <p:nvPicPr>
          <p:cNvPr id="20" name="Picture 19" descr="Icon&#10;&#10;Description automatically generated">
            <a:extLst>
              <a:ext uri="{FF2B5EF4-FFF2-40B4-BE49-F238E27FC236}">
                <a16:creationId xmlns:a16="http://schemas.microsoft.com/office/drawing/2014/main" id="{897522F5-823C-D29C-9C07-D5376F72889B}"/>
              </a:ext>
            </a:extLst>
          </p:cNvPr>
          <p:cNvPicPr>
            <a:picLocks noChangeAspect="1"/>
          </p:cNvPicPr>
          <p:nvPr/>
        </p:nvPicPr>
        <p:blipFill>
          <a:blip r:embed="rId7"/>
          <a:stretch>
            <a:fillRect/>
          </a:stretch>
        </p:blipFill>
        <p:spPr>
          <a:xfrm>
            <a:off x="2023485" y="2775358"/>
            <a:ext cx="1238119" cy="1238119"/>
          </a:xfrm>
          <a:prstGeom prst="rect">
            <a:avLst/>
          </a:prstGeom>
        </p:spPr>
      </p:pic>
      <p:grpSp>
        <p:nvGrpSpPr>
          <p:cNvPr id="4" name="Group 3">
            <a:extLst>
              <a:ext uri="{FF2B5EF4-FFF2-40B4-BE49-F238E27FC236}">
                <a16:creationId xmlns:a16="http://schemas.microsoft.com/office/drawing/2014/main" id="{4E6A689C-2BCF-A8CC-1F47-009C83AFE15E}"/>
              </a:ext>
            </a:extLst>
          </p:cNvPr>
          <p:cNvGrpSpPr/>
          <p:nvPr/>
        </p:nvGrpSpPr>
        <p:grpSpPr>
          <a:xfrm>
            <a:off x="6726060" y="4220907"/>
            <a:ext cx="1403971" cy="1429750"/>
            <a:chOff x="6726060" y="4220907"/>
            <a:chExt cx="1403971" cy="1429750"/>
          </a:xfrm>
        </p:grpSpPr>
        <p:sp>
          <p:nvSpPr>
            <p:cNvPr id="23" name="Oval 22">
              <a:extLst>
                <a:ext uri="{FF2B5EF4-FFF2-40B4-BE49-F238E27FC236}">
                  <a16:creationId xmlns:a16="http://schemas.microsoft.com/office/drawing/2014/main" id="{385E66AB-2510-C19D-FFE7-723BFA8AD231}"/>
                </a:ext>
              </a:extLst>
            </p:cNvPr>
            <p:cNvSpPr/>
            <p:nvPr/>
          </p:nvSpPr>
          <p:spPr>
            <a:xfrm>
              <a:off x="6886209" y="4222137"/>
              <a:ext cx="1028957" cy="1001176"/>
            </a:xfrm>
            <a:prstGeom prst="ellipse">
              <a:avLst/>
            </a:prstGeom>
            <a:solidFill>
              <a:srgbClr val="0042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descr="Users with solid fill">
              <a:extLst>
                <a:ext uri="{FF2B5EF4-FFF2-40B4-BE49-F238E27FC236}">
                  <a16:creationId xmlns:a16="http://schemas.microsoft.com/office/drawing/2014/main" id="{FC227A28-8009-C1D7-606F-5F6929A673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00762" y="4220907"/>
              <a:ext cx="999847" cy="997815"/>
            </a:xfrm>
            <a:prstGeom prst="rect">
              <a:avLst/>
            </a:prstGeom>
          </p:spPr>
        </p:pic>
        <p:sp>
          <p:nvSpPr>
            <p:cNvPr id="32" name="TextBox 31">
              <a:extLst>
                <a:ext uri="{FF2B5EF4-FFF2-40B4-BE49-F238E27FC236}">
                  <a16:creationId xmlns:a16="http://schemas.microsoft.com/office/drawing/2014/main" id="{EAF1D249-30E1-DA27-735E-7E9F7B949B92}"/>
                </a:ext>
              </a:extLst>
            </p:cNvPr>
            <p:cNvSpPr txBox="1"/>
            <p:nvPr/>
          </p:nvSpPr>
          <p:spPr>
            <a:xfrm>
              <a:off x="6726060" y="5219770"/>
              <a:ext cx="1403971" cy="430887"/>
            </a:xfrm>
            <a:prstGeom prst="rect">
              <a:avLst/>
            </a:prstGeom>
            <a:noFill/>
          </p:spPr>
          <p:txBody>
            <a:bodyPr wrap="square" rtlCol="0">
              <a:spAutoFit/>
            </a:bodyPr>
            <a:lstStyle/>
            <a:p>
              <a:pPr algn="ctr"/>
              <a:r>
                <a:rPr lang="en-US" sz="600" b="1" dirty="0">
                  <a:solidFill>
                    <a:srgbClr val="00426A"/>
                  </a:solidFill>
                  <a:latin typeface="Aharoni" panose="02010803020104030203" pitchFamily="2" charset="-79"/>
                  <a:cs typeface="Aharoni" panose="02010803020104030203" pitchFamily="2" charset="-79"/>
                </a:rPr>
                <a:t>DISASTER RECOVERY </a:t>
              </a:r>
              <a:br>
                <a:rPr lang="en-US" sz="600" b="1" dirty="0">
                  <a:solidFill>
                    <a:srgbClr val="00426A"/>
                  </a:solidFill>
                  <a:latin typeface="Aharoni" panose="02010803020104030203" pitchFamily="2" charset="-79"/>
                  <a:cs typeface="Aharoni" panose="02010803020104030203" pitchFamily="2" charset="-79"/>
                </a:rPr>
              </a:br>
              <a:r>
                <a:rPr lang="en-US" sz="600" b="1" dirty="0">
                  <a:solidFill>
                    <a:srgbClr val="00426A"/>
                  </a:solidFill>
                  <a:latin typeface="Aharoni" panose="02010803020104030203" pitchFamily="2" charset="-79"/>
                  <a:cs typeface="Aharoni" panose="02010803020104030203" pitchFamily="2" charset="-79"/>
                </a:rPr>
                <a:t>INDIVIDUAL ASSISTANCE GRANTS</a:t>
              </a:r>
              <a:br>
                <a:rPr lang="en-US" sz="700" b="1" dirty="0">
                  <a:solidFill>
                    <a:srgbClr val="00426A"/>
                  </a:solidFill>
                  <a:latin typeface="Aharoni" panose="02010803020104030203" pitchFamily="2" charset="-79"/>
                  <a:cs typeface="Aharoni" panose="02010803020104030203" pitchFamily="2" charset="-79"/>
                </a:rPr>
              </a:br>
              <a:r>
                <a:rPr lang="en-US" sz="500" dirty="0">
                  <a:solidFill>
                    <a:srgbClr val="00426A"/>
                  </a:solidFill>
                  <a:cs typeface="Aharoni" panose="02010803020104030203" pitchFamily="2" charset="-79"/>
                </a:rPr>
                <a:t>Assist </a:t>
              </a:r>
              <a:r>
                <a:rPr lang="en-US" sz="500" dirty="0">
                  <a:solidFill>
                    <a:srgbClr val="00426A"/>
                  </a:solidFill>
                  <a:effectLst/>
                  <a:ea typeface="Calibri" panose="020F0502020204030204" pitchFamily="34" charset="0"/>
                  <a:cs typeface="Aharoni" panose="02010803020104030203" pitchFamily="2" charset="-79"/>
                </a:rPr>
                <a:t>Individuals/Residents </a:t>
              </a:r>
              <a:br>
                <a:rPr lang="en-US" sz="500" dirty="0">
                  <a:solidFill>
                    <a:srgbClr val="00426A"/>
                  </a:solidFill>
                  <a:effectLst/>
                  <a:ea typeface="Calibri" panose="020F0502020204030204" pitchFamily="34" charset="0"/>
                  <a:cs typeface="Aharoni" panose="02010803020104030203" pitchFamily="2" charset="-79"/>
                </a:rPr>
              </a:br>
              <a:r>
                <a:rPr lang="en-US" sz="500" dirty="0">
                  <a:solidFill>
                    <a:srgbClr val="00426A"/>
                  </a:solidFill>
                  <a:effectLst/>
                  <a:ea typeface="Calibri" panose="020F0502020204030204" pitchFamily="34" charset="0"/>
                  <a:cs typeface="Aharoni" panose="02010803020104030203" pitchFamily="2" charset="-79"/>
                </a:rPr>
                <a:t>impacted by the </a:t>
              </a:r>
              <a:r>
                <a:rPr lang="en-US" sz="500" dirty="0">
                  <a:solidFill>
                    <a:srgbClr val="00426A"/>
                  </a:solidFill>
                </a:rPr>
                <a:t>recent</a:t>
              </a:r>
              <a:r>
                <a:rPr lang="en-US" sz="500" dirty="0">
                  <a:solidFill>
                    <a:srgbClr val="00426A"/>
                  </a:solidFill>
                  <a:effectLst/>
                  <a:ea typeface="Calibri" panose="020F0502020204030204" pitchFamily="34" charset="0"/>
                  <a:cs typeface="Aharoni" panose="02010803020104030203" pitchFamily="2" charset="-79"/>
                </a:rPr>
                <a:t> Disaster</a:t>
              </a:r>
              <a:endParaRPr lang="en-US" sz="500" dirty="0">
                <a:solidFill>
                  <a:srgbClr val="00426A"/>
                </a:solidFill>
                <a:cs typeface="Aharoni" panose="02010803020104030203" pitchFamily="2" charset="-79"/>
              </a:endParaRPr>
            </a:p>
          </p:txBody>
        </p:sp>
      </p:grpSp>
      <p:sp>
        <p:nvSpPr>
          <p:cNvPr id="111" name="Rectangle 110">
            <a:extLst>
              <a:ext uri="{FF2B5EF4-FFF2-40B4-BE49-F238E27FC236}">
                <a16:creationId xmlns:a16="http://schemas.microsoft.com/office/drawing/2014/main" id="{99E9B594-6FDE-DDC0-A034-4CA6C3508798}"/>
              </a:ext>
            </a:extLst>
          </p:cNvPr>
          <p:cNvSpPr/>
          <p:nvPr/>
        </p:nvSpPr>
        <p:spPr>
          <a:xfrm>
            <a:off x="3797999" y="2412998"/>
            <a:ext cx="4436106" cy="3360487"/>
          </a:xfrm>
          <a:prstGeom prst="rect">
            <a:avLst/>
          </a:prstGeom>
          <a:noFill/>
          <a:ln>
            <a:solidFill>
              <a:srgbClr val="0042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BD3A5D9A-A0BB-8B30-8BE5-D3DE4E9A1EB5}"/>
              </a:ext>
            </a:extLst>
          </p:cNvPr>
          <p:cNvPicPr>
            <a:picLocks noChangeAspect="1"/>
          </p:cNvPicPr>
          <p:nvPr/>
        </p:nvPicPr>
        <p:blipFill>
          <a:blip r:embed="rId10"/>
          <a:stretch>
            <a:fillRect/>
          </a:stretch>
        </p:blipFill>
        <p:spPr>
          <a:xfrm>
            <a:off x="3918436" y="4195153"/>
            <a:ext cx="1387709" cy="1387709"/>
          </a:xfrm>
          <a:prstGeom prst="rect">
            <a:avLst/>
          </a:prstGeom>
        </p:spPr>
      </p:pic>
      <p:pic>
        <p:nvPicPr>
          <p:cNvPr id="5" name="Picture 2" descr="NeighborWorks Northeastern PA">
            <a:extLst>
              <a:ext uri="{FF2B5EF4-FFF2-40B4-BE49-F238E27FC236}">
                <a16:creationId xmlns:a16="http://schemas.microsoft.com/office/drawing/2014/main" id="{B2B94D61-919A-6D16-25BC-C024A7926F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0522" y="2740009"/>
            <a:ext cx="780491" cy="408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72A8EDA0-0F55-236F-1536-F004DE9BB6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9264" y="2600042"/>
            <a:ext cx="1069657" cy="5916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702AC95-B44E-FB1D-3A71-84B29EC10B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7724" y="3311962"/>
            <a:ext cx="1611594" cy="4134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A8047062-4388-8920-D723-E9B6FECCC4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6606" y="3833889"/>
            <a:ext cx="805417" cy="34641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C6E1F80-6CD7-F794-8FA0-5309040AAB26}"/>
              </a:ext>
            </a:extLst>
          </p:cNvPr>
          <p:cNvGrpSpPr/>
          <p:nvPr/>
        </p:nvGrpSpPr>
        <p:grpSpPr>
          <a:xfrm>
            <a:off x="5311923" y="4220909"/>
            <a:ext cx="1375164" cy="1375321"/>
            <a:chOff x="5311526" y="4139576"/>
            <a:chExt cx="1375164" cy="1375321"/>
          </a:xfrm>
        </p:grpSpPr>
        <p:pic>
          <p:nvPicPr>
            <p:cNvPr id="14" name="Picture 13" descr="Icon&#10;&#10;Description automatically generated">
              <a:extLst>
                <a:ext uri="{FF2B5EF4-FFF2-40B4-BE49-F238E27FC236}">
                  <a16:creationId xmlns:a16="http://schemas.microsoft.com/office/drawing/2014/main" id="{C5ED54DE-2749-2505-85C4-8B39043D28E7}"/>
                </a:ext>
              </a:extLst>
            </p:cNvPr>
            <p:cNvPicPr>
              <a:picLocks noChangeAspect="1"/>
            </p:cNvPicPr>
            <p:nvPr/>
          </p:nvPicPr>
          <p:blipFill>
            <a:blip r:embed="rId5"/>
            <a:stretch>
              <a:fillRect/>
            </a:stretch>
          </p:blipFill>
          <p:spPr>
            <a:xfrm>
              <a:off x="5311526" y="4139576"/>
              <a:ext cx="1364213" cy="1364213"/>
            </a:xfrm>
            <a:prstGeom prst="rect">
              <a:avLst/>
            </a:prstGeom>
          </p:spPr>
        </p:pic>
        <p:sp>
          <p:nvSpPr>
            <p:cNvPr id="15" name="TextBox 14">
              <a:extLst>
                <a:ext uri="{FF2B5EF4-FFF2-40B4-BE49-F238E27FC236}">
                  <a16:creationId xmlns:a16="http://schemas.microsoft.com/office/drawing/2014/main" id="{8038686D-F35A-9857-9E43-DA5DEDDC2754}"/>
                </a:ext>
              </a:extLst>
            </p:cNvPr>
            <p:cNvSpPr txBox="1"/>
            <p:nvPr/>
          </p:nvSpPr>
          <p:spPr>
            <a:xfrm>
              <a:off x="5322477" y="5345620"/>
              <a:ext cx="1364213" cy="169277"/>
            </a:xfrm>
            <a:prstGeom prst="rect">
              <a:avLst/>
            </a:prstGeom>
            <a:solidFill>
              <a:schemeClr val="bg1"/>
            </a:solidFill>
          </p:spPr>
          <p:txBody>
            <a:bodyPr wrap="square" rtlCol="0">
              <a:spAutoFit/>
            </a:bodyPr>
            <a:lstStyle/>
            <a:p>
              <a:pPr algn="ctr"/>
              <a:r>
                <a:rPr lang="en-US" sz="500" dirty="0">
                  <a:solidFill>
                    <a:srgbClr val="00426A"/>
                  </a:solidFill>
                </a:rPr>
                <a:t>Small Business Façade Grants</a:t>
              </a:r>
              <a:endParaRPr lang="en-US" sz="800" b="1" dirty="0">
                <a:solidFill>
                  <a:srgbClr val="00426A"/>
                </a:solidFill>
              </a:endParaRPr>
            </a:p>
          </p:txBody>
        </p:sp>
      </p:grpSp>
      <p:sp>
        <p:nvSpPr>
          <p:cNvPr id="34" name="TextBox 33">
            <a:extLst>
              <a:ext uri="{FF2B5EF4-FFF2-40B4-BE49-F238E27FC236}">
                <a16:creationId xmlns:a16="http://schemas.microsoft.com/office/drawing/2014/main" id="{3FC016DC-BF76-BE7A-2CA0-57A7DB94207B}"/>
              </a:ext>
            </a:extLst>
          </p:cNvPr>
          <p:cNvSpPr txBox="1"/>
          <p:nvPr/>
        </p:nvSpPr>
        <p:spPr>
          <a:xfrm rot="20517009">
            <a:off x="2124446" y="3111437"/>
            <a:ext cx="1098747" cy="400110"/>
          </a:xfrm>
          <a:prstGeom prst="rect">
            <a:avLst/>
          </a:prstGeom>
          <a:solidFill>
            <a:schemeClr val="accent4">
              <a:lumMod val="20000"/>
              <a:lumOff val="80000"/>
            </a:schemeClr>
          </a:solidFill>
        </p:spPr>
        <p:txBody>
          <a:bodyPr wrap="square">
            <a:spAutoFit/>
          </a:bodyPr>
          <a:lstStyle/>
          <a:p>
            <a:pPr algn="ctr">
              <a:buClr>
                <a:srgbClr val="FFA22C"/>
              </a:buClr>
            </a:pPr>
            <a:r>
              <a:rPr lang="en-US" sz="2000" b="1" i="1" dirty="0">
                <a:solidFill>
                  <a:srgbClr val="FF0000"/>
                </a:solidFill>
                <a:latin typeface="Calibri" panose="020F0502020204030204" pitchFamily="34" charset="0"/>
                <a:cs typeface="Times New Roman" panose="02020603050405020304" pitchFamily="18" charset="0"/>
              </a:rPr>
              <a:t>CLOSED</a:t>
            </a:r>
          </a:p>
        </p:txBody>
      </p:sp>
      <p:grpSp>
        <p:nvGrpSpPr>
          <p:cNvPr id="35" name="Group 34">
            <a:extLst>
              <a:ext uri="{FF2B5EF4-FFF2-40B4-BE49-F238E27FC236}">
                <a16:creationId xmlns:a16="http://schemas.microsoft.com/office/drawing/2014/main" id="{9712CE90-B01C-7678-DE11-1304EB2F63C6}"/>
              </a:ext>
            </a:extLst>
          </p:cNvPr>
          <p:cNvGrpSpPr/>
          <p:nvPr/>
        </p:nvGrpSpPr>
        <p:grpSpPr>
          <a:xfrm>
            <a:off x="648078" y="2709048"/>
            <a:ext cx="1298049" cy="1298049"/>
            <a:chOff x="7745731" y="4374476"/>
            <a:chExt cx="1298049" cy="1298049"/>
          </a:xfrm>
        </p:grpSpPr>
        <p:pic>
          <p:nvPicPr>
            <p:cNvPr id="37" name="Picture 36" descr="Icon&#10;&#10;Description automatically generated with low confidence">
              <a:extLst>
                <a:ext uri="{FF2B5EF4-FFF2-40B4-BE49-F238E27FC236}">
                  <a16:creationId xmlns:a16="http://schemas.microsoft.com/office/drawing/2014/main" id="{3EBC86AA-D420-B7E0-CD65-8F3F569D2AFE}"/>
                </a:ext>
              </a:extLst>
            </p:cNvPr>
            <p:cNvPicPr>
              <a:picLocks noChangeAspect="1"/>
            </p:cNvPicPr>
            <p:nvPr/>
          </p:nvPicPr>
          <p:blipFill>
            <a:blip r:embed="rId15"/>
            <a:stretch>
              <a:fillRect/>
            </a:stretch>
          </p:blipFill>
          <p:spPr>
            <a:xfrm>
              <a:off x="7745731" y="4374476"/>
              <a:ext cx="1298049" cy="1298049"/>
            </a:xfrm>
            <a:prstGeom prst="rect">
              <a:avLst/>
            </a:prstGeom>
          </p:spPr>
        </p:pic>
        <p:sp>
          <p:nvSpPr>
            <p:cNvPr id="38" name="TextBox 37">
              <a:extLst>
                <a:ext uri="{FF2B5EF4-FFF2-40B4-BE49-F238E27FC236}">
                  <a16:creationId xmlns:a16="http://schemas.microsoft.com/office/drawing/2014/main" id="{29F63D26-642C-6A4E-895D-DE6EFAC28CB9}"/>
                </a:ext>
              </a:extLst>
            </p:cNvPr>
            <p:cNvSpPr txBox="1"/>
            <p:nvPr/>
          </p:nvSpPr>
          <p:spPr>
            <a:xfrm rot="20517009">
              <a:off x="7844791" y="4754597"/>
              <a:ext cx="1098747" cy="400110"/>
            </a:xfrm>
            <a:prstGeom prst="rect">
              <a:avLst/>
            </a:prstGeom>
            <a:solidFill>
              <a:schemeClr val="accent4">
                <a:lumMod val="20000"/>
                <a:lumOff val="80000"/>
              </a:schemeClr>
            </a:solidFill>
          </p:spPr>
          <p:txBody>
            <a:bodyPr wrap="square">
              <a:spAutoFit/>
            </a:bodyPr>
            <a:lstStyle/>
            <a:p>
              <a:pPr algn="ctr">
                <a:buClr>
                  <a:srgbClr val="FFA22C"/>
                </a:buClr>
              </a:pPr>
              <a:r>
                <a:rPr lang="en-US" sz="2000" b="1" i="1" dirty="0">
                  <a:solidFill>
                    <a:srgbClr val="FF0000"/>
                  </a:solidFill>
                  <a:latin typeface="Calibri" panose="020F0502020204030204" pitchFamily="34" charset="0"/>
                  <a:cs typeface="Times New Roman" panose="02020603050405020304" pitchFamily="18" charset="0"/>
                </a:rPr>
                <a:t>CLOSED</a:t>
              </a:r>
            </a:p>
          </p:txBody>
        </p:sp>
      </p:grpSp>
      <p:grpSp>
        <p:nvGrpSpPr>
          <p:cNvPr id="40" name="Group 39">
            <a:extLst>
              <a:ext uri="{FF2B5EF4-FFF2-40B4-BE49-F238E27FC236}">
                <a16:creationId xmlns:a16="http://schemas.microsoft.com/office/drawing/2014/main" id="{BE551180-6A3E-C950-9A71-BE80BD1B10ED}"/>
              </a:ext>
            </a:extLst>
          </p:cNvPr>
          <p:cNvGrpSpPr/>
          <p:nvPr/>
        </p:nvGrpSpPr>
        <p:grpSpPr>
          <a:xfrm>
            <a:off x="640623" y="4170214"/>
            <a:ext cx="1298049" cy="1298049"/>
            <a:chOff x="8235671" y="5288940"/>
            <a:chExt cx="1298049" cy="1298049"/>
          </a:xfrm>
        </p:grpSpPr>
        <p:pic>
          <p:nvPicPr>
            <p:cNvPr id="42" name="Picture 41" descr="Icon&#10;&#10;Description automatically generated">
              <a:extLst>
                <a:ext uri="{FF2B5EF4-FFF2-40B4-BE49-F238E27FC236}">
                  <a16:creationId xmlns:a16="http://schemas.microsoft.com/office/drawing/2014/main" id="{8848DEE6-75A6-0D9A-3E6E-93EC0434690F}"/>
                </a:ext>
              </a:extLst>
            </p:cNvPr>
            <p:cNvPicPr>
              <a:picLocks noChangeAspect="1"/>
            </p:cNvPicPr>
            <p:nvPr/>
          </p:nvPicPr>
          <p:blipFill>
            <a:blip r:embed="rId16"/>
            <a:stretch>
              <a:fillRect/>
            </a:stretch>
          </p:blipFill>
          <p:spPr>
            <a:xfrm>
              <a:off x="8235671" y="5288940"/>
              <a:ext cx="1298049" cy="1298049"/>
            </a:xfrm>
            <a:prstGeom prst="rect">
              <a:avLst/>
            </a:prstGeom>
          </p:spPr>
        </p:pic>
        <p:sp>
          <p:nvSpPr>
            <p:cNvPr id="44" name="TextBox 43">
              <a:extLst>
                <a:ext uri="{FF2B5EF4-FFF2-40B4-BE49-F238E27FC236}">
                  <a16:creationId xmlns:a16="http://schemas.microsoft.com/office/drawing/2014/main" id="{01569008-BBA7-9299-E30D-5F2127F83253}"/>
                </a:ext>
              </a:extLst>
            </p:cNvPr>
            <p:cNvSpPr txBox="1"/>
            <p:nvPr/>
          </p:nvSpPr>
          <p:spPr>
            <a:xfrm rot="20517009">
              <a:off x="8365866" y="5638485"/>
              <a:ext cx="1077465" cy="400110"/>
            </a:xfrm>
            <a:prstGeom prst="rect">
              <a:avLst/>
            </a:prstGeom>
            <a:solidFill>
              <a:schemeClr val="accent4">
                <a:lumMod val="20000"/>
                <a:lumOff val="80000"/>
              </a:schemeClr>
            </a:solidFill>
          </p:spPr>
          <p:txBody>
            <a:bodyPr wrap="square">
              <a:spAutoFit/>
            </a:bodyPr>
            <a:lstStyle/>
            <a:p>
              <a:pPr algn="ctr">
                <a:buClr>
                  <a:srgbClr val="FFA22C"/>
                </a:buClr>
              </a:pPr>
              <a:r>
                <a:rPr lang="en-US" sz="2000" b="1" i="1" dirty="0">
                  <a:solidFill>
                    <a:srgbClr val="FF0000"/>
                  </a:solidFill>
                  <a:latin typeface="Calibri" panose="020F0502020204030204" pitchFamily="34" charset="0"/>
                  <a:cs typeface="Times New Roman" panose="02020603050405020304" pitchFamily="18" charset="0"/>
                </a:rPr>
                <a:t>CLOSED</a:t>
              </a:r>
              <a:endParaRPr lang="en-US" sz="2400" b="1" i="1" dirty="0">
                <a:solidFill>
                  <a:srgbClr val="FF0000"/>
                </a:solidFill>
                <a:latin typeface="Calibri" panose="020F0502020204030204" pitchFamily="34" charset="0"/>
                <a:cs typeface="Times New Roman" panose="02020603050405020304" pitchFamily="18" charset="0"/>
              </a:endParaRPr>
            </a:p>
          </p:txBody>
        </p:sp>
      </p:grpSp>
      <p:sp>
        <p:nvSpPr>
          <p:cNvPr id="49" name="TextBox 48">
            <a:extLst>
              <a:ext uri="{FF2B5EF4-FFF2-40B4-BE49-F238E27FC236}">
                <a16:creationId xmlns:a16="http://schemas.microsoft.com/office/drawing/2014/main" id="{EC4C949A-EE95-83A1-1E4C-2E0D938B2E1C}"/>
              </a:ext>
            </a:extLst>
          </p:cNvPr>
          <p:cNvSpPr txBox="1"/>
          <p:nvPr/>
        </p:nvSpPr>
        <p:spPr>
          <a:xfrm>
            <a:off x="712188" y="1936296"/>
            <a:ext cx="25388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1400" b="1" dirty="0">
                <a:solidFill>
                  <a:srgbClr val="00426A"/>
                </a:solidFill>
                <a:latin typeface="Calibri" panose="020F0502020204030204" pitchFamily="34" charset="0"/>
                <a:cs typeface="Times New Roman" panose="02020603050405020304" pitchFamily="18" charset="0"/>
              </a:rPr>
              <a:t>CLOSED PROGRAMS</a:t>
            </a:r>
          </a:p>
        </p:txBody>
      </p:sp>
      <p:sp>
        <p:nvSpPr>
          <p:cNvPr id="50" name="TextBox 49">
            <a:extLst>
              <a:ext uri="{FF2B5EF4-FFF2-40B4-BE49-F238E27FC236}">
                <a16:creationId xmlns:a16="http://schemas.microsoft.com/office/drawing/2014/main" id="{122BA0C6-D7F9-02C7-CE05-861F5A518AD0}"/>
              </a:ext>
            </a:extLst>
          </p:cNvPr>
          <p:cNvSpPr txBox="1"/>
          <p:nvPr/>
        </p:nvSpPr>
        <p:spPr>
          <a:xfrm>
            <a:off x="8234105" y="1949741"/>
            <a:ext cx="34093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1400" b="1" dirty="0">
                <a:solidFill>
                  <a:srgbClr val="00426A"/>
                </a:solidFill>
                <a:latin typeface="Calibri" panose="020F0502020204030204" pitchFamily="34" charset="0"/>
                <a:cs typeface="Times New Roman" panose="02020603050405020304" pitchFamily="18" charset="0"/>
              </a:rPr>
              <a:t>OPEN BENEFICIARY PROGRAMS</a:t>
            </a:r>
          </a:p>
        </p:txBody>
      </p:sp>
      <p:grpSp>
        <p:nvGrpSpPr>
          <p:cNvPr id="30" name="Group 29">
            <a:extLst>
              <a:ext uri="{FF2B5EF4-FFF2-40B4-BE49-F238E27FC236}">
                <a16:creationId xmlns:a16="http://schemas.microsoft.com/office/drawing/2014/main" id="{1DECB95E-D038-B52D-FD1B-65A63BF9A8C4}"/>
              </a:ext>
            </a:extLst>
          </p:cNvPr>
          <p:cNvGrpSpPr/>
          <p:nvPr/>
        </p:nvGrpSpPr>
        <p:grpSpPr>
          <a:xfrm>
            <a:off x="8657832" y="2705849"/>
            <a:ext cx="1403971" cy="1423736"/>
            <a:chOff x="8657832" y="2705849"/>
            <a:chExt cx="1403971" cy="1423736"/>
          </a:xfrm>
        </p:grpSpPr>
        <p:grpSp>
          <p:nvGrpSpPr>
            <p:cNvPr id="7" name="Group 6">
              <a:extLst>
                <a:ext uri="{FF2B5EF4-FFF2-40B4-BE49-F238E27FC236}">
                  <a16:creationId xmlns:a16="http://schemas.microsoft.com/office/drawing/2014/main" id="{02CAE1F2-8B2F-9EAE-6168-6821BAF3517B}"/>
                </a:ext>
              </a:extLst>
            </p:cNvPr>
            <p:cNvGrpSpPr/>
            <p:nvPr/>
          </p:nvGrpSpPr>
          <p:grpSpPr>
            <a:xfrm>
              <a:off x="8758323" y="2705849"/>
              <a:ext cx="1139467" cy="1107279"/>
              <a:chOff x="3243536" y="-204339"/>
              <a:chExt cx="1231086" cy="1218918"/>
            </a:xfrm>
          </p:grpSpPr>
          <p:sp>
            <p:nvSpPr>
              <p:cNvPr id="9" name="Oval 8">
                <a:extLst>
                  <a:ext uri="{FF2B5EF4-FFF2-40B4-BE49-F238E27FC236}">
                    <a16:creationId xmlns:a16="http://schemas.microsoft.com/office/drawing/2014/main" id="{376258BE-7BD5-1802-6EA3-BD1A0FB557AD}"/>
                  </a:ext>
                </a:extLst>
              </p:cNvPr>
              <p:cNvSpPr/>
              <p:nvPr/>
            </p:nvSpPr>
            <p:spPr>
              <a:xfrm>
                <a:off x="3243536" y="-204339"/>
                <a:ext cx="1231086" cy="1218918"/>
              </a:xfrm>
              <a:prstGeom prst="ellipse">
                <a:avLst/>
              </a:prstGeom>
              <a:solidFill>
                <a:srgbClr val="00426A"/>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Graphic 1" descr="Brain in head with solid fill">
                <a:extLst>
                  <a:ext uri="{FF2B5EF4-FFF2-40B4-BE49-F238E27FC236}">
                    <a16:creationId xmlns:a16="http://schemas.microsoft.com/office/drawing/2014/main" id="{A62E2BA6-014F-0EE7-B619-03715C6ED4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00436" y="-87727"/>
                <a:ext cx="979745" cy="979744"/>
              </a:xfrm>
              <a:prstGeom prst="rect">
                <a:avLst/>
              </a:prstGeom>
            </p:spPr>
          </p:pic>
        </p:grpSp>
        <p:sp>
          <p:nvSpPr>
            <p:cNvPr id="13" name="TextBox 12">
              <a:extLst>
                <a:ext uri="{FF2B5EF4-FFF2-40B4-BE49-F238E27FC236}">
                  <a16:creationId xmlns:a16="http://schemas.microsoft.com/office/drawing/2014/main" id="{77219F34-DFBC-4C63-08A3-12BAE7645CC7}"/>
                </a:ext>
              </a:extLst>
            </p:cNvPr>
            <p:cNvSpPr txBox="1"/>
            <p:nvPr/>
          </p:nvSpPr>
          <p:spPr>
            <a:xfrm>
              <a:off x="8657832" y="3775642"/>
              <a:ext cx="1403971" cy="353943"/>
            </a:xfrm>
            <a:prstGeom prst="rect">
              <a:avLst/>
            </a:prstGeom>
            <a:noFill/>
          </p:spPr>
          <p:txBody>
            <a:bodyPr wrap="square" rtlCol="0">
              <a:spAutoFit/>
            </a:bodyPr>
            <a:lstStyle/>
            <a:p>
              <a:pPr algn="ctr"/>
              <a:r>
                <a:rPr lang="en-US" sz="600" b="1" dirty="0">
                  <a:solidFill>
                    <a:srgbClr val="00426A"/>
                  </a:solidFill>
                  <a:latin typeface="Aharoni" panose="02010803020104030203" pitchFamily="2" charset="-79"/>
                  <a:cs typeface="Aharoni" panose="02010803020104030203" pitchFamily="2" charset="-79"/>
                </a:rPr>
                <a:t>LOCAL ART ORGANIZATION</a:t>
              </a:r>
            </a:p>
            <a:p>
              <a:pPr algn="ctr"/>
              <a:r>
                <a:rPr lang="en-US" sz="600" b="1" dirty="0">
                  <a:solidFill>
                    <a:srgbClr val="00426A"/>
                  </a:solidFill>
                  <a:latin typeface="Aharoni" panose="02010803020104030203" pitchFamily="2" charset="-79"/>
                  <a:cs typeface="Aharoni" panose="02010803020104030203" pitchFamily="2" charset="-79"/>
                </a:rPr>
                <a:t>RECOVERY GRANTS</a:t>
              </a:r>
              <a:br>
                <a:rPr lang="en-US" sz="700" b="1" dirty="0">
                  <a:solidFill>
                    <a:srgbClr val="00426A"/>
                  </a:solidFill>
                  <a:latin typeface="Aharoni" panose="02010803020104030203" pitchFamily="2" charset="-79"/>
                  <a:cs typeface="Aharoni" panose="02010803020104030203" pitchFamily="2" charset="-79"/>
                </a:rPr>
              </a:br>
              <a:r>
                <a:rPr lang="en-US" sz="500" dirty="0">
                  <a:solidFill>
                    <a:srgbClr val="00426A"/>
                  </a:solidFill>
                  <a:cs typeface="Aharoni" panose="02010803020104030203" pitchFamily="2" charset="-79"/>
                </a:rPr>
                <a:t>Assist local arts community in recovery</a:t>
              </a:r>
            </a:p>
          </p:txBody>
        </p:sp>
      </p:grpSp>
      <p:grpSp>
        <p:nvGrpSpPr>
          <p:cNvPr id="21" name="Group 20">
            <a:extLst>
              <a:ext uri="{FF2B5EF4-FFF2-40B4-BE49-F238E27FC236}">
                <a16:creationId xmlns:a16="http://schemas.microsoft.com/office/drawing/2014/main" id="{185C1C5A-3990-9B89-6FD8-8E987E4DDE07}"/>
              </a:ext>
            </a:extLst>
          </p:cNvPr>
          <p:cNvGrpSpPr/>
          <p:nvPr/>
        </p:nvGrpSpPr>
        <p:grpSpPr>
          <a:xfrm>
            <a:off x="6686642" y="2684458"/>
            <a:ext cx="1403971" cy="1408412"/>
            <a:chOff x="6637597" y="2734755"/>
            <a:chExt cx="1403971" cy="1408412"/>
          </a:xfrm>
        </p:grpSpPr>
        <p:pic>
          <p:nvPicPr>
            <p:cNvPr id="18" name="Picture 17" descr="Icon&#10;&#10;Description automatically generated">
              <a:extLst>
                <a:ext uri="{FF2B5EF4-FFF2-40B4-BE49-F238E27FC236}">
                  <a16:creationId xmlns:a16="http://schemas.microsoft.com/office/drawing/2014/main" id="{9C47A676-B4D2-CD60-3F10-E6A0BAF7807C}"/>
                </a:ext>
              </a:extLst>
            </p:cNvPr>
            <p:cNvPicPr>
              <a:picLocks noChangeAspect="1"/>
            </p:cNvPicPr>
            <p:nvPr/>
          </p:nvPicPr>
          <p:blipFill>
            <a:blip r:embed="rId6"/>
            <a:stretch>
              <a:fillRect/>
            </a:stretch>
          </p:blipFill>
          <p:spPr>
            <a:xfrm>
              <a:off x="6674543" y="2734755"/>
              <a:ext cx="1315972" cy="1315972"/>
            </a:xfrm>
            <a:prstGeom prst="rect">
              <a:avLst/>
            </a:prstGeom>
          </p:spPr>
        </p:pic>
        <p:sp>
          <p:nvSpPr>
            <p:cNvPr id="19" name="TextBox 18">
              <a:extLst>
                <a:ext uri="{FF2B5EF4-FFF2-40B4-BE49-F238E27FC236}">
                  <a16:creationId xmlns:a16="http://schemas.microsoft.com/office/drawing/2014/main" id="{091DC219-4EB2-0C07-84D8-6F7EB1AC7DB3}"/>
                </a:ext>
              </a:extLst>
            </p:cNvPr>
            <p:cNvSpPr txBox="1"/>
            <p:nvPr/>
          </p:nvSpPr>
          <p:spPr>
            <a:xfrm>
              <a:off x="6637597" y="3789224"/>
              <a:ext cx="1403971" cy="353943"/>
            </a:xfrm>
            <a:prstGeom prst="rect">
              <a:avLst/>
            </a:prstGeom>
            <a:solidFill>
              <a:schemeClr val="bg1"/>
            </a:solidFill>
          </p:spPr>
          <p:txBody>
            <a:bodyPr wrap="square" rtlCol="0">
              <a:spAutoFit/>
            </a:bodyPr>
            <a:lstStyle/>
            <a:p>
              <a:pPr algn="ctr"/>
              <a:r>
                <a:rPr lang="en-US" sz="600" b="1" dirty="0">
                  <a:solidFill>
                    <a:srgbClr val="00426A"/>
                  </a:solidFill>
                  <a:latin typeface="Aharoni" panose="02010803020104030203" pitchFamily="2" charset="-79"/>
                  <a:cs typeface="Aharoni" panose="02010803020104030203" pitchFamily="2" charset="-79"/>
                </a:rPr>
                <a:t>CHILDCARE SERVICE PROVIDER</a:t>
              </a:r>
            </a:p>
            <a:p>
              <a:pPr algn="ctr"/>
              <a:r>
                <a:rPr lang="en-US" sz="600" b="1" dirty="0">
                  <a:solidFill>
                    <a:srgbClr val="00426A"/>
                  </a:solidFill>
                  <a:latin typeface="Aharoni" panose="02010803020104030203" pitchFamily="2" charset="-79"/>
                  <a:cs typeface="Aharoni" panose="02010803020104030203" pitchFamily="2" charset="-79"/>
                </a:rPr>
                <a:t>WAGE BOOST GRANTS</a:t>
              </a:r>
              <a:br>
                <a:rPr lang="en-US" sz="700" b="1" dirty="0">
                  <a:solidFill>
                    <a:srgbClr val="00426A"/>
                  </a:solidFill>
                  <a:latin typeface="Aharoni" panose="02010803020104030203" pitchFamily="2" charset="-79"/>
                  <a:cs typeface="Aharoni" panose="02010803020104030203" pitchFamily="2" charset="-79"/>
                </a:rPr>
              </a:br>
              <a:r>
                <a:rPr lang="en-US" sz="500" dirty="0">
                  <a:solidFill>
                    <a:srgbClr val="00426A"/>
                  </a:solidFill>
                  <a:cs typeface="Aharoni" panose="02010803020104030203" pitchFamily="2" charset="-79"/>
                </a:rPr>
                <a:t>Assistance for childcare providers</a:t>
              </a:r>
            </a:p>
          </p:txBody>
        </p:sp>
      </p:grpSp>
      <p:pic>
        <p:nvPicPr>
          <p:cNvPr id="22" name="Picture 21" descr="Icon&#10;&#10;Description automatically generated">
            <a:extLst>
              <a:ext uri="{FF2B5EF4-FFF2-40B4-BE49-F238E27FC236}">
                <a16:creationId xmlns:a16="http://schemas.microsoft.com/office/drawing/2014/main" id="{82012C2F-C779-C87F-5051-52D89EACF8DF}"/>
              </a:ext>
            </a:extLst>
          </p:cNvPr>
          <p:cNvPicPr>
            <a:picLocks noChangeAspect="1"/>
          </p:cNvPicPr>
          <p:nvPr/>
        </p:nvPicPr>
        <p:blipFill>
          <a:blip r:embed="rId5"/>
          <a:stretch>
            <a:fillRect/>
          </a:stretch>
        </p:blipFill>
        <p:spPr>
          <a:xfrm>
            <a:off x="1916309" y="4102719"/>
            <a:ext cx="1403970" cy="1403970"/>
          </a:xfrm>
          <a:prstGeom prst="rect">
            <a:avLst/>
          </a:prstGeom>
        </p:spPr>
      </p:pic>
      <p:sp>
        <p:nvSpPr>
          <p:cNvPr id="27" name="TextBox 26">
            <a:extLst>
              <a:ext uri="{FF2B5EF4-FFF2-40B4-BE49-F238E27FC236}">
                <a16:creationId xmlns:a16="http://schemas.microsoft.com/office/drawing/2014/main" id="{22F40731-05F7-8EB9-A5DD-4F7C0781F91A}"/>
              </a:ext>
            </a:extLst>
          </p:cNvPr>
          <p:cNvSpPr txBox="1"/>
          <p:nvPr/>
        </p:nvSpPr>
        <p:spPr>
          <a:xfrm>
            <a:off x="1916866" y="5258241"/>
            <a:ext cx="1403971" cy="261610"/>
          </a:xfrm>
          <a:prstGeom prst="rect">
            <a:avLst/>
          </a:prstGeom>
          <a:solidFill>
            <a:schemeClr val="bg1"/>
          </a:solidFill>
        </p:spPr>
        <p:txBody>
          <a:bodyPr wrap="square" rtlCol="0">
            <a:spAutoFit/>
          </a:bodyPr>
          <a:lstStyle/>
          <a:p>
            <a:pPr algn="ctr"/>
            <a:r>
              <a:rPr lang="en-US" sz="600" b="1" dirty="0">
                <a:solidFill>
                  <a:srgbClr val="00426A"/>
                </a:solidFill>
                <a:latin typeface="Aharoni" panose="02010803020104030203" pitchFamily="2" charset="-79"/>
                <a:cs typeface="Aharoni" panose="02010803020104030203" pitchFamily="2" charset="-79"/>
              </a:rPr>
              <a:t>SMALL BUSINESS GRANTS</a:t>
            </a:r>
            <a:br>
              <a:rPr lang="en-US" sz="700" b="1" dirty="0">
                <a:solidFill>
                  <a:srgbClr val="00426A"/>
                </a:solidFill>
                <a:latin typeface="Aharoni" panose="02010803020104030203" pitchFamily="2" charset="-79"/>
                <a:cs typeface="Aharoni" panose="02010803020104030203" pitchFamily="2" charset="-79"/>
              </a:rPr>
            </a:br>
            <a:r>
              <a:rPr lang="en-US" sz="500" dirty="0">
                <a:solidFill>
                  <a:srgbClr val="00426A"/>
                </a:solidFill>
                <a:cs typeface="Aharoni" panose="02010803020104030203" pitchFamily="2" charset="-79"/>
              </a:rPr>
              <a:t>Wage boost and recovery</a:t>
            </a:r>
          </a:p>
        </p:txBody>
      </p:sp>
      <p:sp>
        <p:nvSpPr>
          <p:cNvPr id="28" name="TextBox 27">
            <a:extLst>
              <a:ext uri="{FF2B5EF4-FFF2-40B4-BE49-F238E27FC236}">
                <a16:creationId xmlns:a16="http://schemas.microsoft.com/office/drawing/2014/main" id="{D99B2CE4-A48F-7620-E414-E6D04594D797}"/>
              </a:ext>
            </a:extLst>
          </p:cNvPr>
          <p:cNvSpPr txBox="1"/>
          <p:nvPr/>
        </p:nvSpPr>
        <p:spPr>
          <a:xfrm>
            <a:off x="10058224" y="3807050"/>
            <a:ext cx="1403971" cy="261610"/>
          </a:xfrm>
          <a:prstGeom prst="rect">
            <a:avLst/>
          </a:prstGeom>
          <a:solidFill>
            <a:schemeClr val="bg1"/>
          </a:solidFill>
        </p:spPr>
        <p:txBody>
          <a:bodyPr wrap="square" rtlCol="0">
            <a:spAutoFit/>
          </a:bodyPr>
          <a:lstStyle/>
          <a:p>
            <a:pPr algn="ctr"/>
            <a:r>
              <a:rPr lang="en-US" sz="600" b="1" dirty="0">
                <a:solidFill>
                  <a:srgbClr val="00426A"/>
                </a:solidFill>
                <a:latin typeface="Aharoni" panose="02010803020104030203" pitchFamily="2" charset="-79"/>
                <a:cs typeface="Aharoni" panose="02010803020104030203" pitchFamily="2" charset="-79"/>
              </a:rPr>
              <a:t>SMALL BUSINESS GRANTS</a:t>
            </a:r>
            <a:br>
              <a:rPr lang="en-US" sz="700" b="1" dirty="0">
                <a:solidFill>
                  <a:srgbClr val="00426A"/>
                </a:solidFill>
                <a:latin typeface="Aharoni" panose="02010803020104030203" pitchFamily="2" charset="-79"/>
                <a:cs typeface="Aharoni" panose="02010803020104030203" pitchFamily="2" charset="-79"/>
              </a:rPr>
            </a:br>
            <a:r>
              <a:rPr lang="en-US" sz="500" dirty="0">
                <a:solidFill>
                  <a:srgbClr val="00426A"/>
                </a:solidFill>
                <a:cs typeface="Aharoni" panose="02010803020104030203" pitchFamily="2" charset="-79"/>
              </a:rPr>
              <a:t>Startup and Expansion</a:t>
            </a:r>
          </a:p>
        </p:txBody>
      </p:sp>
      <p:sp>
        <p:nvSpPr>
          <p:cNvPr id="29" name="TextBox 28">
            <a:extLst>
              <a:ext uri="{FF2B5EF4-FFF2-40B4-BE49-F238E27FC236}">
                <a16:creationId xmlns:a16="http://schemas.microsoft.com/office/drawing/2014/main" id="{1A994DD0-35E4-A55F-E31F-51DCE11B58C3}"/>
              </a:ext>
            </a:extLst>
          </p:cNvPr>
          <p:cNvSpPr txBox="1"/>
          <p:nvPr/>
        </p:nvSpPr>
        <p:spPr>
          <a:xfrm rot="20517009">
            <a:off x="2064963" y="4490999"/>
            <a:ext cx="1077465" cy="400110"/>
          </a:xfrm>
          <a:prstGeom prst="rect">
            <a:avLst/>
          </a:prstGeom>
          <a:solidFill>
            <a:schemeClr val="accent4">
              <a:lumMod val="20000"/>
              <a:lumOff val="80000"/>
            </a:schemeClr>
          </a:solidFill>
        </p:spPr>
        <p:txBody>
          <a:bodyPr wrap="square">
            <a:spAutoFit/>
          </a:bodyPr>
          <a:lstStyle/>
          <a:p>
            <a:pPr algn="ctr">
              <a:buClr>
                <a:srgbClr val="FFA22C"/>
              </a:buClr>
            </a:pPr>
            <a:r>
              <a:rPr lang="en-US" sz="2000" b="1" i="1" dirty="0">
                <a:solidFill>
                  <a:srgbClr val="FF0000"/>
                </a:solidFill>
                <a:latin typeface="Calibri" panose="020F0502020204030204" pitchFamily="34" charset="0"/>
                <a:cs typeface="Times New Roman" panose="02020603050405020304" pitchFamily="18" charset="0"/>
              </a:rPr>
              <a:t>CLOSED</a:t>
            </a:r>
            <a:endParaRPr lang="en-US" sz="2400" b="1" i="1"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96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32DDB3-3E47-4DE7-90FC-F6A6E7FDE5DF}"/>
              </a:ext>
            </a:extLst>
          </p:cNvPr>
          <p:cNvSpPr txBox="1"/>
          <p:nvPr/>
        </p:nvSpPr>
        <p:spPr>
          <a:xfrm>
            <a:off x="1737357" y="442284"/>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Beneficiary V. subrecipient</a:t>
            </a:r>
          </a:p>
        </p:txBody>
      </p:sp>
      <p:cxnSp>
        <p:nvCxnSpPr>
          <p:cNvPr id="12" name="Straight Connector 11">
            <a:extLst>
              <a:ext uri="{FF2B5EF4-FFF2-40B4-BE49-F238E27FC236}">
                <a16:creationId xmlns:a16="http://schemas.microsoft.com/office/drawing/2014/main" id="{5FB66681-3BC1-4B94-9669-2237E2ED56AA}"/>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65110B-8900-B44F-5272-CBD95C6E1FD6}"/>
              </a:ext>
            </a:extLst>
          </p:cNvPr>
          <p:cNvSpPr txBox="1"/>
          <p:nvPr/>
        </p:nvSpPr>
        <p:spPr>
          <a:xfrm>
            <a:off x="6333773" y="4454957"/>
            <a:ext cx="503241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2400" b="1" i="1" u="sng" dirty="0">
                <a:solidFill>
                  <a:srgbClr val="35CDCB"/>
                </a:solidFill>
                <a:latin typeface="Calibri" panose="020F0502020204030204" pitchFamily="34" charset="0"/>
                <a:cs typeface="Times New Roman" panose="02020603050405020304" pitchFamily="18" charset="0"/>
              </a:rPr>
              <a:t>Beneficiary </a:t>
            </a:r>
            <a:endParaRPr lang="en-US" sz="2000" dirty="0">
              <a:solidFill>
                <a:srgbClr val="00426A"/>
              </a:solidFill>
              <a:latin typeface="Calibri" panose="020F0502020204030204" pitchFamily="34" charset="0"/>
              <a:cs typeface="Times New Roman" panose="02020603050405020304" pitchFamily="18" charset="0"/>
            </a:endParaRP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Is an individual or</a:t>
            </a:r>
            <a:r>
              <a:rPr lang="en-US" sz="1600" u="sng" dirty="0">
                <a:solidFill>
                  <a:srgbClr val="00426A"/>
                </a:solidFill>
                <a:latin typeface="Calibri" panose="020F0502020204030204" pitchFamily="34" charset="0"/>
                <a:cs typeface="Times New Roman" panose="02020603050405020304" pitchFamily="18" charset="0"/>
              </a:rPr>
              <a:t> </a:t>
            </a:r>
            <a:r>
              <a:rPr lang="en-US" sz="1600" b="1" u="sng" dirty="0">
                <a:solidFill>
                  <a:srgbClr val="00426A"/>
                </a:solidFill>
                <a:latin typeface="Calibri" panose="020F0502020204030204" pitchFamily="34" charset="0"/>
                <a:cs typeface="Times New Roman" panose="02020603050405020304" pitchFamily="18" charset="0"/>
              </a:rPr>
              <a:t>organization </a:t>
            </a:r>
            <a:r>
              <a:rPr lang="en-US" sz="1600" dirty="0">
                <a:solidFill>
                  <a:srgbClr val="00426A"/>
                </a:solidFill>
                <a:latin typeface="Calibri" panose="020F0502020204030204" pitchFamily="34" charset="0"/>
                <a:cs typeface="Times New Roman" panose="02020603050405020304" pitchFamily="18" charset="0"/>
              </a:rPr>
              <a:t>receiving the funds as the end user or entity directly benefitting from the financial assistance</a:t>
            </a: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Does not determine eligibility or compliance</a:t>
            </a:r>
            <a:endParaRPr lang="en-US" sz="1400" dirty="0">
              <a:solidFill>
                <a:srgbClr val="00426A"/>
              </a:solidFill>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F5DA4C1-D434-C1C3-99A2-5F554CF00E15}"/>
              </a:ext>
            </a:extLst>
          </p:cNvPr>
          <p:cNvSpPr txBox="1"/>
          <p:nvPr/>
        </p:nvSpPr>
        <p:spPr>
          <a:xfrm>
            <a:off x="6258343" y="1505104"/>
            <a:ext cx="505796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2400" b="1" u="sng" dirty="0">
                <a:solidFill>
                  <a:srgbClr val="35CDCB"/>
                </a:solidFill>
                <a:latin typeface="Calibri" panose="020F0502020204030204" pitchFamily="34" charset="0"/>
                <a:cs typeface="Times New Roman" panose="02020603050405020304" pitchFamily="18" charset="0"/>
              </a:rPr>
              <a:t>Subrecipient</a:t>
            </a:r>
            <a:endParaRPr lang="en-US" i="1" dirty="0">
              <a:solidFill>
                <a:srgbClr val="35CDCB"/>
              </a:solidFill>
              <a:latin typeface="Calibri" panose="020F0502020204030204" pitchFamily="34" charset="0"/>
              <a:cs typeface="Times New Roman" panose="02020603050405020304" pitchFamily="18" charset="0"/>
            </a:endParaRP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Determines who is eligible to receive Federal assistance</a:t>
            </a: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Measures performance based on meeting objectives of the Federal program</a:t>
            </a: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Is responsible for programmatic decision making</a:t>
            </a: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Is responsible for ensuring Federal requirements outlined in the award are followed</a:t>
            </a: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Uses the Federal funds to carry out a program as opposed to providing goods/services</a:t>
            </a:r>
          </a:p>
        </p:txBody>
      </p:sp>
      <p:sp>
        <p:nvSpPr>
          <p:cNvPr id="8" name="Rectangle: Rounded Corners 7">
            <a:extLst>
              <a:ext uri="{FF2B5EF4-FFF2-40B4-BE49-F238E27FC236}">
                <a16:creationId xmlns:a16="http://schemas.microsoft.com/office/drawing/2014/main" id="{55AD4FBC-F405-EA75-19F6-594BC054B497}"/>
              </a:ext>
            </a:extLst>
          </p:cNvPr>
          <p:cNvSpPr/>
          <p:nvPr/>
        </p:nvSpPr>
        <p:spPr>
          <a:xfrm>
            <a:off x="2881900" y="5239246"/>
            <a:ext cx="2674947" cy="980315"/>
          </a:xfrm>
          <a:prstGeom prst="roundRect">
            <a:avLst/>
          </a:prstGeom>
          <a:solidFill>
            <a:srgbClr val="FFAD00"/>
          </a:solidFill>
          <a:ln>
            <a:solidFill>
              <a:srgbClr val="FFA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BENEFICIARIES</a:t>
            </a:r>
          </a:p>
        </p:txBody>
      </p:sp>
      <p:cxnSp>
        <p:nvCxnSpPr>
          <p:cNvPr id="9" name="Connector: Elbow 8">
            <a:extLst>
              <a:ext uri="{FF2B5EF4-FFF2-40B4-BE49-F238E27FC236}">
                <a16:creationId xmlns:a16="http://schemas.microsoft.com/office/drawing/2014/main" id="{E6B0C70D-0DA1-51FC-BBB6-7ADF070A7872}"/>
              </a:ext>
            </a:extLst>
          </p:cNvPr>
          <p:cNvCxnSpPr>
            <a:cxnSpLocks/>
            <a:stCxn id="14" idx="2"/>
            <a:endCxn id="11" idx="0"/>
          </p:cNvCxnSpPr>
          <p:nvPr/>
        </p:nvCxnSpPr>
        <p:spPr>
          <a:xfrm rot="5400000">
            <a:off x="3051504" y="2220062"/>
            <a:ext cx="329530" cy="2006209"/>
          </a:xfrm>
          <a:prstGeom prst="bentConnector3">
            <a:avLst/>
          </a:prstGeom>
          <a:ln>
            <a:solidFill>
              <a:srgbClr val="2CD5C4"/>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8BAB1A93-2AA0-D20F-841A-DB810207FDF4}"/>
              </a:ext>
            </a:extLst>
          </p:cNvPr>
          <p:cNvSpPr/>
          <p:nvPr/>
        </p:nvSpPr>
        <p:spPr>
          <a:xfrm>
            <a:off x="875690" y="3387931"/>
            <a:ext cx="2674947" cy="1338047"/>
          </a:xfrm>
          <a:prstGeom prst="roundRect">
            <a:avLst/>
          </a:prstGeom>
          <a:solidFill>
            <a:srgbClr val="2CD5C4"/>
          </a:solidFill>
          <a:ln>
            <a:solidFill>
              <a:srgbClr val="2CD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SUBRECIPIENT</a:t>
            </a:r>
          </a:p>
        </p:txBody>
      </p:sp>
      <p:pic>
        <p:nvPicPr>
          <p:cNvPr id="14" name="Picture 13" descr="A picture containing text&#10;&#10;Description automatically generated">
            <a:extLst>
              <a:ext uri="{FF2B5EF4-FFF2-40B4-BE49-F238E27FC236}">
                <a16:creationId xmlns:a16="http://schemas.microsoft.com/office/drawing/2014/main" id="{75009703-3DAD-AA71-27E2-83D6B63A15EA}"/>
              </a:ext>
            </a:extLst>
          </p:cNvPr>
          <p:cNvPicPr>
            <a:picLocks noChangeAspect="1"/>
          </p:cNvPicPr>
          <p:nvPr/>
        </p:nvPicPr>
        <p:blipFill>
          <a:blip r:embed="rId3"/>
          <a:stretch>
            <a:fillRect/>
          </a:stretch>
        </p:blipFill>
        <p:spPr>
          <a:xfrm>
            <a:off x="2743205" y="1807350"/>
            <a:ext cx="2952335" cy="1251051"/>
          </a:xfrm>
          <a:prstGeom prst="rect">
            <a:avLst/>
          </a:prstGeom>
        </p:spPr>
      </p:pic>
      <p:cxnSp>
        <p:nvCxnSpPr>
          <p:cNvPr id="15" name="Connector: Elbow 14">
            <a:extLst>
              <a:ext uri="{FF2B5EF4-FFF2-40B4-BE49-F238E27FC236}">
                <a16:creationId xmlns:a16="http://schemas.microsoft.com/office/drawing/2014/main" id="{3D00F9FC-5B22-821E-54F1-AE1D9E71BDB2}"/>
              </a:ext>
            </a:extLst>
          </p:cNvPr>
          <p:cNvCxnSpPr>
            <a:stCxn id="14" idx="2"/>
            <a:endCxn id="8" idx="0"/>
          </p:cNvCxnSpPr>
          <p:nvPr/>
        </p:nvCxnSpPr>
        <p:spPr>
          <a:xfrm rot="16200000" flipH="1">
            <a:off x="3128951" y="4148822"/>
            <a:ext cx="2180845" cy="1"/>
          </a:xfrm>
          <a:prstGeom prst="bentConnector3">
            <a:avLst>
              <a:gd name="adj1" fmla="val 50000"/>
            </a:avLst>
          </a:prstGeom>
          <a:ln>
            <a:solidFill>
              <a:srgbClr val="2CD5C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1DE140-CA54-1E15-C5E9-5E76E24828D5}"/>
              </a:ext>
            </a:extLst>
          </p:cNvPr>
          <p:cNvSpPr txBox="1"/>
          <p:nvPr/>
        </p:nvSpPr>
        <p:spPr>
          <a:xfrm>
            <a:off x="2999849" y="1410866"/>
            <a:ext cx="2439046" cy="400110"/>
          </a:xfrm>
          <a:prstGeom prst="rect">
            <a:avLst/>
          </a:prstGeom>
          <a:noFill/>
        </p:spPr>
        <p:txBody>
          <a:bodyPr wrap="square">
            <a:spAutoFit/>
          </a:bodyPr>
          <a:lstStyle/>
          <a:p>
            <a:pPr algn="ctr">
              <a:buClr>
                <a:srgbClr val="FFA22C"/>
              </a:buClr>
            </a:pPr>
            <a:r>
              <a:rPr lang="en-US" sz="2000" dirty="0">
                <a:solidFill>
                  <a:srgbClr val="00426A"/>
                </a:solidFill>
                <a:latin typeface="Calibri" panose="020F0502020204030204" pitchFamily="34" charset="0"/>
                <a:cs typeface="Times New Roman" panose="02020603050405020304" pitchFamily="18" charset="0"/>
              </a:rPr>
              <a:t>RECIPIENT</a:t>
            </a:r>
          </a:p>
        </p:txBody>
      </p:sp>
      <p:cxnSp>
        <p:nvCxnSpPr>
          <p:cNvPr id="18" name="Connector: Elbow 17">
            <a:extLst>
              <a:ext uri="{FF2B5EF4-FFF2-40B4-BE49-F238E27FC236}">
                <a16:creationId xmlns:a16="http://schemas.microsoft.com/office/drawing/2014/main" id="{63294ED9-9955-06FE-D6DE-6B5C730AF086}"/>
              </a:ext>
            </a:extLst>
          </p:cNvPr>
          <p:cNvCxnSpPr>
            <a:cxnSpLocks/>
            <a:stCxn id="11" idx="2"/>
            <a:endCxn id="8" idx="0"/>
          </p:cNvCxnSpPr>
          <p:nvPr/>
        </p:nvCxnSpPr>
        <p:spPr>
          <a:xfrm rot="16200000" flipH="1">
            <a:off x="2959635" y="3979507"/>
            <a:ext cx="513268" cy="2006210"/>
          </a:xfrm>
          <a:prstGeom prst="bentConnector3">
            <a:avLst>
              <a:gd name="adj1" fmla="val 38123"/>
            </a:avLst>
          </a:prstGeom>
          <a:ln>
            <a:solidFill>
              <a:srgbClr val="2CD5C4"/>
            </a:solidFill>
            <a:tailEnd type="triangle"/>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AEEBB216-E1D5-1DEE-7E41-46AEA5EA93A5}"/>
              </a:ext>
            </a:extLst>
          </p:cNvPr>
          <p:cNvSpPr/>
          <p:nvPr/>
        </p:nvSpPr>
        <p:spPr>
          <a:xfrm rot="10800000">
            <a:off x="2469035" y="2952060"/>
            <a:ext cx="825730" cy="185175"/>
          </a:xfrm>
          <a:prstGeom prst="rightArrow">
            <a:avLst/>
          </a:prstGeom>
          <a:solidFill>
            <a:schemeClr val="bg1"/>
          </a:solidFill>
          <a:ln>
            <a:solidFill>
              <a:srgbClr val="2CD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A5AAFBF6-4B6A-4543-30DF-113F16FA422C}"/>
              </a:ext>
            </a:extLst>
          </p:cNvPr>
          <p:cNvSpPr/>
          <p:nvPr/>
        </p:nvSpPr>
        <p:spPr>
          <a:xfrm>
            <a:off x="2469035" y="5008760"/>
            <a:ext cx="825730" cy="185175"/>
          </a:xfrm>
          <a:prstGeom prst="rightArrow">
            <a:avLst/>
          </a:prstGeom>
          <a:solidFill>
            <a:schemeClr val="bg1"/>
          </a:solidFill>
          <a:ln>
            <a:solidFill>
              <a:srgbClr val="2CD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233D065C-6209-5396-7E18-5553388DA64A}"/>
              </a:ext>
            </a:extLst>
          </p:cNvPr>
          <p:cNvSpPr/>
          <p:nvPr/>
        </p:nvSpPr>
        <p:spPr>
          <a:xfrm rot="5400000">
            <a:off x="228276" y="3874774"/>
            <a:ext cx="825730" cy="185175"/>
          </a:xfrm>
          <a:prstGeom prst="rightArrow">
            <a:avLst/>
          </a:prstGeom>
          <a:solidFill>
            <a:schemeClr val="bg1"/>
          </a:solidFill>
          <a:ln>
            <a:solidFill>
              <a:srgbClr val="2CD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7A32389-7E1B-48C9-6227-8208AA8262FE}"/>
              </a:ext>
            </a:extLst>
          </p:cNvPr>
          <p:cNvSpPr/>
          <p:nvPr/>
        </p:nvSpPr>
        <p:spPr>
          <a:xfrm rot="5400000">
            <a:off x="4009796" y="3891947"/>
            <a:ext cx="825730" cy="185175"/>
          </a:xfrm>
          <a:prstGeom prst="rightArrow">
            <a:avLst/>
          </a:prstGeom>
          <a:solidFill>
            <a:srgbClr val="00426A"/>
          </a:solidFill>
          <a:ln>
            <a:solidFill>
              <a:srgbClr val="2CD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9EDC24-197F-F99D-FC51-782AE370326E}"/>
              </a:ext>
            </a:extLst>
          </p:cNvPr>
          <p:cNvPicPr>
            <a:picLocks noChangeAspect="1"/>
          </p:cNvPicPr>
          <p:nvPr/>
        </p:nvPicPr>
        <p:blipFill>
          <a:blip r:embed="rId4"/>
          <a:stretch>
            <a:fillRect/>
          </a:stretch>
        </p:blipFill>
        <p:spPr>
          <a:xfrm>
            <a:off x="165711" y="58290"/>
            <a:ext cx="1431809" cy="1063079"/>
          </a:xfrm>
          <a:prstGeom prst="rect">
            <a:avLst/>
          </a:prstGeom>
        </p:spPr>
      </p:pic>
      <p:sp>
        <p:nvSpPr>
          <p:cNvPr id="3" name="TextBox 2">
            <a:extLst>
              <a:ext uri="{FF2B5EF4-FFF2-40B4-BE49-F238E27FC236}">
                <a16:creationId xmlns:a16="http://schemas.microsoft.com/office/drawing/2014/main" id="{BD062328-22BC-AE5A-CD1D-A363AEEA8F80}"/>
              </a:ext>
            </a:extLst>
          </p:cNvPr>
          <p:cNvSpPr txBox="1"/>
          <p:nvPr/>
        </p:nvSpPr>
        <p:spPr>
          <a:xfrm>
            <a:off x="4463606" y="3761747"/>
            <a:ext cx="1470052" cy="461665"/>
          </a:xfrm>
          <a:prstGeom prst="rect">
            <a:avLst/>
          </a:prstGeom>
          <a:noFill/>
        </p:spPr>
        <p:txBody>
          <a:bodyPr wrap="square" rtlCol="0">
            <a:spAutoFit/>
          </a:bodyPr>
          <a:lstStyle/>
          <a:p>
            <a:pPr algn="ctr"/>
            <a:r>
              <a:rPr lang="en-US" sz="1200" dirty="0"/>
              <a:t>Local Arts </a:t>
            </a:r>
          </a:p>
          <a:p>
            <a:pPr algn="ctr"/>
            <a:r>
              <a:rPr lang="en-US" sz="1200" dirty="0"/>
              <a:t>Recovery Grants</a:t>
            </a:r>
          </a:p>
        </p:txBody>
      </p:sp>
    </p:spTree>
    <p:extLst>
      <p:ext uri="{BB962C8B-B14F-4D97-AF65-F5344CB8AC3E}">
        <p14:creationId xmlns:p14="http://schemas.microsoft.com/office/powerpoint/2010/main" val="41417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32DDB3-3E47-4DE7-90FC-F6A6E7FDE5DF}"/>
              </a:ext>
            </a:extLst>
          </p:cNvPr>
          <p:cNvSpPr txBox="1"/>
          <p:nvPr/>
        </p:nvSpPr>
        <p:spPr>
          <a:xfrm>
            <a:off x="1841991" y="428876"/>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Beneficiary eligibility</a:t>
            </a:r>
          </a:p>
        </p:txBody>
      </p:sp>
      <p:cxnSp>
        <p:nvCxnSpPr>
          <p:cNvPr id="12" name="Straight Connector 11">
            <a:extLst>
              <a:ext uri="{FF2B5EF4-FFF2-40B4-BE49-F238E27FC236}">
                <a16:creationId xmlns:a16="http://schemas.microsoft.com/office/drawing/2014/main" id="{5FB66681-3BC1-4B94-9669-2237E2ED56AA}"/>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72B8CC-8BBC-A2B4-8E39-550DBDBC2FBB}"/>
              </a:ext>
            </a:extLst>
          </p:cNvPr>
          <p:cNvSpPr txBox="1"/>
          <p:nvPr/>
        </p:nvSpPr>
        <p:spPr>
          <a:xfrm>
            <a:off x="362167" y="1314317"/>
            <a:ext cx="6754838" cy="5485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2400" b="1" i="1" u="sng" dirty="0">
                <a:solidFill>
                  <a:srgbClr val="35CDCB"/>
                </a:solidFill>
                <a:latin typeface="Calibri" panose="020F0502020204030204" pitchFamily="34" charset="0"/>
                <a:cs typeface="Times New Roman" panose="02020603050405020304" pitchFamily="18" charset="0"/>
              </a:rPr>
              <a:t>Beneficiary Eligibility</a:t>
            </a:r>
          </a:p>
          <a:p>
            <a:pPr algn="ctr">
              <a:buClr>
                <a:srgbClr val="FFA22C"/>
              </a:buClr>
            </a:pPr>
            <a:endParaRPr lang="en-US" sz="2000" dirty="0">
              <a:solidFill>
                <a:srgbClr val="00426A"/>
              </a:solidFill>
              <a:latin typeface="Calibri" panose="020F0502020204030204" pitchFamily="34" charset="0"/>
              <a:cs typeface="Times New Roman" panose="02020603050405020304" pitchFamily="18" charset="0"/>
            </a:endParaRPr>
          </a:p>
          <a:p>
            <a:pPr marL="342900"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Local Arts organizations that operate within the City of Scranton and under the following NAICS codes:</a:t>
            </a:r>
          </a:p>
          <a:p>
            <a:pPr>
              <a:buClr>
                <a:srgbClr val="FFA22C"/>
              </a:buClr>
            </a:pPr>
            <a:endParaRPr lang="en-US" sz="1600" dirty="0">
              <a:solidFill>
                <a:srgbClr val="00426A"/>
              </a:solidFill>
              <a:latin typeface="Calibri" panose="020F0502020204030204" pitchFamily="34" charset="0"/>
              <a:cs typeface="Times New Roman" panose="02020603050405020304" pitchFamily="18" charset="0"/>
            </a:endParaRP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711510 - Independent Artists, Writers, and Performers</a:t>
            </a: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711110 - Theater Companies and Dinner Theaters</a:t>
            </a: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711130 - Musical Groups and Artists</a:t>
            </a:r>
          </a:p>
          <a:p>
            <a:pPr marL="800100" lvl="1" indent="-342900" algn="just">
              <a:lnSpc>
                <a:spcPct val="104000"/>
              </a:lnSpc>
              <a:buClr>
                <a:srgbClr val="ED7D31"/>
              </a:buClr>
              <a:buFont typeface="Wingdings" panose="05000000000000000000" pitchFamily="2" charset="2"/>
              <a:buChar char="ü"/>
            </a:pPr>
            <a:r>
              <a:rPr lang="en-US" sz="1400" dirty="0">
                <a:solidFill>
                  <a:srgbClr val="00426A"/>
                </a:solidFill>
                <a:latin typeface="Calibri" panose="020F0502020204030204" pitchFamily="34" charset="0"/>
                <a:cs typeface="Times New Roman" panose="02020603050405020304" pitchFamily="18" charset="0"/>
              </a:rPr>
              <a:t>NAICS Code: 711120 - Dance Companies</a:t>
            </a:r>
          </a:p>
          <a:p>
            <a:pPr lvl="1" algn="just">
              <a:lnSpc>
                <a:spcPct val="104000"/>
              </a:lnSpc>
              <a:buClr>
                <a:srgbClr val="ED7D31"/>
              </a:buClr>
            </a:pPr>
            <a:endParaRPr lang="en-US" sz="1400" dirty="0">
              <a:solidFill>
                <a:srgbClr val="00426A"/>
              </a:solidFill>
              <a:latin typeface="Calibri" panose="020F0502020204030204" pitchFamily="34" charset="0"/>
              <a:cs typeface="Times New Roman" panose="02020603050405020304" pitchFamily="18" charset="0"/>
            </a:endParaRPr>
          </a:p>
          <a:p>
            <a:pPr marL="342900" marR="0" lvl="0" indent="-342900" fontAlgn="base">
              <a:lnSpc>
                <a:spcPct val="104000"/>
              </a:lnSpc>
              <a:spcBef>
                <a:spcPts val="0"/>
              </a:spcBef>
              <a:spcAft>
                <a:spcPts val="165"/>
              </a:spcAft>
              <a:buClr>
                <a:srgbClr val="FFA22C"/>
              </a:buClr>
              <a:buSzPts val="1200"/>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Must have been operational prior to the start of the pandemic (March 2020) and provide evidence to that effect. </a:t>
            </a:r>
          </a:p>
          <a:p>
            <a:pPr marL="342900" indent="-342900" fontAlgn="base">
              <a:lnSpc>
                <a:spcPct val="104000"/>
              </a:lnSpc>
              <a:spcAft>
                <a:spcPts val="165"/>
              </a:spcAft>
              <a:buClr>
                <a:srgbClr val="FFA22C"/>
              </a:buClr>
              <a:buSzPts val="1200"/>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Must provide evidence of number of employees prior to the start of the Pandemic.</a:t>
            </a:r>
          </a:p>
          <a:p>
            <a:pPr marL="342900" marR="0" lvl="0" indent="-342900" fontAlgn="base">
              <a:lnSpc>
                <a:spcPct val="104000"/>
              </a:lnSpc>
              <a:spcBef>
                <a:spcPts val="0"/>
              </a:spcBef>
              <a:spcAft>
                <a:spcPts val="165"/>
              </a:spcAft>
              <a:buClr>
                <a:srgbClr val="FFA22C"/>
              </a:buClr>
              <a:buSzPts val="1200"/>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Must be in good standing and registered with the City Single Tax Office as well as current with local taxes and trash fees.</a:t>
            </a:r>
          </a:p>
          <a:p>
            <a:pPr marL="342900" marR="0" lvl="0" indent="-342900" fontAlgn="base">
              <a:lnSpc>
                <a:spcPct val="104000"/>
              </a:lnSpc>
              <a:spcBef>
                <a:spcPts val="0"/>
              </a:spcBef>
              <a:buClr>
                <a:srgbClr val="FFA22C"/>
              </a:buClr>
              <a:buSzPts val="1200"/>
              <a:buFont typeface="Wingdings" panose="05000000000000000000" pitchFamily="2" charset="2"/>
              <a:buChar char="§"/>
            </a:pPr>
            <a:r>
              <a:rPr lang="en-US" sz="1600" dirty="0">
                <a:solidFill>
                  <a:srgbClr val="00426A"/>
                </a:solidFill>
                <a:latin typeface="Calibri" panose="020F0502020204030204" pitchFamily="34" charset="0"/>
                <a:cs typeface="Times New Roman" panose="02020603050405020304" pitchFamily="18" charset="0"/>
              </a:rPr>
              <a:t>During the period beginning on March 1, 2020, and ending at the time the application is submitted, the applicant has not received alternate Federal, State, or local grant funding to cover these same costs and/or impacts.</a:t>
            </a:r>
          </a:p>
          <a:p>
            <a:pPr marR="0" lvl="0" fontAlgn="base">
              <a:lnSpc>
                <a:spcPct val="104000"/>
              </a:lnSpc>
              <a:spcBef>
                <a:spcPts val="0"/>
              </a:spcBef>
              <a:buClr>
                <a:srgbClr val="FFA22C"/>
              </a:buClr>
              <a:buSzPts val="1200"/>
            </a:pPr>
            <a:endParaRPr lang="en-US" sz="1200" i="1" dirty="0">
              <a:solidFill>
                <a:srgbClr val="00426A"/>
              </a:solidFill>
              <a:latin typeface="Calibri" panose="020F0502020204030204" pitchFamily="34" charset="0"/>
              <a:cs typeface="Times New Roman" panose="02020603050405020304" pitchFamily="18" charset="0"/>
            </a:endParaRPr>
          </a:p>
          <a:p>
            <a:pPr marR="0" lvl="0" fontAlgn="base">
              <a:lnSpc>
                <a:spcPct val="104000"/>
              </a:lnSpc>
              <a:spcBef>
                <a:spcPts val="0"/>
              </a:spcBef>
              <a:buClr>
                <a:srgbClr val="FFA22C"/>
              </a:buClr>
              <a:buSzPts val="1200"/>
            </a:pPr>
            <a:r>
              <a:rPr lang="en-US" sz="1200" i="1" dirty="0">
                <a:solidFill>
                  <a:srgbClr val="00426A"/>
                </a:solidFill>
                <a:latin typeface="Calibri" panose="020F0502020204030204" pitchFamily="34" charset="0"/>
                <a:cs typeface="Times New Roman" panose="02020603050405020304" pitchFamily="18" charset="0"/>
              </a:rPr>
              <a:t>*Additional requirements are outlined in the guidance document </a:t>
            </a:r>
          </a:p>
        </p:txBody>
      </p:sp>
      <p:pic>
        <p:nvPicPr>
          <p:cNvPr id="3" name="Picture 2">
            <a:extLst>
              <a:ext uri="{FF2B5EF4-FFF2-40B4-BE49-F238E27FC236}">
                <a16:creationId xmlns:a16="http://schemas.microsoft.com/office/drawing/2014/main" id="{CA6608DD-7A0C-183C-2647-CDB6B4A2D9A2}"/>
              </a:ext>
            </a:extLst>
          </p:cNvPr>
          <p:cNvPicPr>
            <a:picLocks noChangeAspect="1"/>
          </p:cNvPicPr>
          <p:nvPr/>
        </p:nvPicPr>
        <p:blipFill>
          <a:blip r:embed="rId3"/>
          <a:stretch>
            <a:fillRect/>
          </a:stretch>
        </p:blipFill>
        <p:spPr>
          <a:xfrm>
            <a:off x="165711" y="58290"/>
            <a:ext cx="1431809" cy="1063079"/>
          </a:xfrm>
          <a:prstGeom prst="rect">
            <a:avLst/>
          </a:prstGeom>
        </p:spPr>
      </p:pic>
      <p:grpSp>
        <p:nvGrpSpPr>
          <p:cNvPr id="2" name="Group 1">
            <a:extLst>
              <a:ext uri="{FF2B5EF4-FFF2-40B4-BE49-F238E27FC236}">
                <a16:creationId xmlns:a16="http://schemas.microsoft.com/office/drawing/2014/main" id="{EDDEBDE7-5F04-6BEF-3A2B-87A3444091C7}"/>
              </a:ext>
            </a:extLst>
          </p:cNvPr>
          <p:cNvGrpSpPr/>
          <p:nvPr/>
        </p:nvGrpSpPr>
        <p:grpSpPr>
          <a:xfrm>
            <a:off x="7841437" y="2272963"/>
            <a:ext cx="3535048" cy="3469151"/>
            <a:chOff x="8654976" y="2705849"/>
            <a:chExt cx="1403971" cy="1404923"/>
          </a:xfrm>
        </p:grpSpPr>
        <p:grpSp>
          <p:nvGrpSpPr>
            <p:cNvPr id="5" name="Group 4">
              <a:extLst>
                <a:ext uri="{FF2B5EF4-FFF2-40B4-BE49-F238E27FC236}">
                  <a16:creationId xmlns:a16="http://schemas.microsoft.com/office/drawing/2014/main" id="{C3DE9C8D-4986-6860-3D64-72F43F69BFBD}"/>
                </a:ext>
              </a:extLst>
            </p:cNvPr>
            <p:cNvGrpSpPr/>
            <p:nvPr/>
          </p:nvGrpSpPr>
          <p:grpSpPr>
            <a:xfrm>
              <a:off x="8758323" y="2705849"/>
              <a:ext cx="1139467" cy="1107279"/>
              <a:chOff x="3243536" y="-204339"/>
              <a:chExt cx="1231086" cy="1218918"/>
            </a:xfrm>
          </p:grpSpPr>
          <p:sp>
            <p:nvSpPr>
              <p:cNvPr id="7" name="Oval 6">
                <a:extLst>
                  <a:ext uri="{FF2B5EF4-FFF2-40B4-BE49-F238E27FC236}">
                    <a16:creationId xmlns:a16="http://schemas.microsoft.com/office/drawing/2014/main" id="{F9A3F7B4-8093-C5A8-2DD3-E6438F072F0E}"/>
                  </a:ext>
                </a:extLst>
              </p:cNvPr>
              <p:cNvSpPr/>
              <p:nvPr/>
            </p:nvSpPr>
            <p:spPr>
              <a:xfrm>
                <a:off x="3243536" y="-204339"/>
                <a:ext cx="1231086" cy="1218918"/>
              </a:xfrm>
              <a:prstGeom prst="ellipse">
                <a:avLst/>
              </a:prstGeom>
              <a:solidFill>
                <a:srgbClr val="00426A"/>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Graphic 1" descr="Brain in head with solid fill">
                <a:extLst>
                  <a:ext uri="{FF2B5EF4-FFF2-40B4-BE49-F238E27FC236}">
                    <a16:creationId xmlns:a16="http://schemas.microsoft.com/office/drawing/2014/main" id="{EF77882C-54A3-2205-8D9D-A8BB5586A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436" y="-87727"/>
                <a:ext cx="979745" cy="979744"/>
              </a:xfrm>
              <a:prstGeom prst="rect">
                <a:avLst/>
              </a:prstGeom>
            </p:spPr>
          </p:pic>
        </p:grpSp>
        <p:sp>
          <p:nvSpPr>
            <p:cNvPr id="6" name="TextBox 5">
              <a:extLst>
                <a:ext uri="{FF2B5EF4-FFF2-40B4-BE49-F238E27FC236}">
                  <a16:creationId xmlns:a16="http://schemas.microsoft.com/office/drawing/2014/main" id="{F10730BF-67BC-F9C4-73BF-CA17BF74FE0D}"/>
                </a:ext>
              </a:extLst>
            </p:cNvPr>
            <p:cNvSpPr txBox="1"/>
            <p:nvPr/>
          </p:nvSpPr>
          <p:spPr>
            <a:xfrm>
              <a:off x="8654976" y="3847662"/>
              <a:ext cx="1403971" cy="263110"/>
            </a:xfrm>
            <a:prstGeom prst="rect">
              <a:avLst/>
            </a:prstGeom>
            <a:noFill/>
          </p:spPr>
          <p:txBody>
            <a:bodyPr wrap="square" rtlCol="0">
              <a:spAutoFit/>
            </a:bodyPr>
            <a:lstStyle/>
            <a:p>
              <a:pPr algn="ctr"/>
              <a:r>
                <a:rPr lang="en-US" sz="1050" b="1" dirty="0">
                  <a:solidFill>
                    <a:srgbClr val="00426A"/>
                  </a:solidFill>
                  <a:latin typeface="Aharoni" panose="02010803020104030203" pitchFamily="2" charset="-79"/>
                  <a:cs typeface="Aharoni" panose="02010803020104030203" pitchFamily="2" charset="-79"/>
                </a:rPr>
                <a:t>LOCAL ART ORGANIZATION</a:t>
              </a:r>
            </a:p>
            <a:p>
              <a:pPr algn="ctr"/>
              <a:r>
                <a:rPr lang="en-US" sz="1050" b="1" dirty="0">
                  <a:solidFill>
                    <a:srgbClr val="00426A"/>
                  </a:solidFill>
                  <a:latin typeface="Aharoni" panose="02010803020104030203" pitchFamily="2" charset="-79"/>
                  <a:cs typeface="Aharoni" panose="02010803020104030203" pitchFamily="2" charset="-79"/>
                </a:rPr>
                <a:t>RECOVERY GRANTS</a:t>
              </a:r>
              <a:br>
                <a:rPr lang="en-US" sz="1100" b="1" dirty="0">
                  <a:solidFill>
                    <a:srgbClr val="00426A"/>
                  </a:solidFill>
                  <a:latin typeface="Aharoni" panose="02010803020104030203" pitchFamily="2" charset="-79"/>
                  <a:cs typeface="Aharoni" panose="02010803020104030203" pitchFamily="2" charset="-79"/>
                </a:rPr>
              </a:br>
              <a:r>
                <a:rPr lang="en-US" sz="1000" dirty="0">
                  <a:solidFill>
                    <a:srgbClr val="00426A"/>
                  </a:solidFill>
                  <a:cs typeface="Aharoni" panose="02010803020104030203" pitchFamily="2" charset="-79"/>
                </a:rPr>
                <a:t>Assist local arts community in recovery</a:t>
              </a:r>
            </a:p>
          </p:txBody>
        </p:sp>
      </p:grpSp>
    </p:spTree>
    <p:extLst>
      <p:ext uri="{BB962C8B-B14F-4D97-AF65-F5344CB8AC3E}">
        <p14:creationId xmlns:p14="http://schemas.microsoft.com/office/powerpoint/2010/main" val="253324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32DDB3-3E47-4DE7-90FC-F6A6E7FDE5DF}"/>
              </a:ext>
            </a:extLst>
          </p:cNvPr>
          <p:cNvSpPr txBox="1"/>
          <p:nvPr/>
        </p:nvSpPr>
        <p:spPr>
          <a:xfrm>
            <a:off x="1700984" y="428876"/>
            <a:ext cx="9192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cap="all" spc="500" dirty="0">
                <a:solidFill>
                  <a:srgbClr val="064369"/>
                </a:solidFill>
                <a:latin typeface="Calibri"/>
                <a:cs typeface="Calibri"/>
              </a:rPr>
              <a:t>Beneficiary</a:t>
            </a:r>
          </a:p>
        </p:txBody>
      </p:sp>
      <p:cxnSp>
        <p:nvCxnSpPr>
          <p:cNvPr id="12" name="Straight Connector 11">
            <a:extLst>
              <a:ext uri="{FF2B5EF4-FFF2-40B4-BE49-F238E27FC236}">
                <a16:creationId xmlns:a16="http://schemas.microsoft.com/office/drawing/2014/main" id="{5FB66681-3BC1-4B94-9669-2237E2ED56AA}"/>
              </a:ext>
            </a:extLst>
          </p:cNvPr>
          <p:cNvCxnSpPr>
            <a:cxnSpLocks/>
          </p:cNvCxnSpPr>
          <p:nvPr/>
        </p:nvCxnSpPr>
        <p:spPr>
          <a:xfrm>
            <a:off x="1305429" y="1036732"/>
            <a:ext cx="9347332" cy="0"/>
          </a:xfrm>
          <a:prstGeom prst="line">
            <a:avLst/>
          </a:prstGeom>
          <a:ln w="12700">
            <a:solidFill>
              <a:srgbClr val="50DCC7"/>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602FD6-1E01-A715-D523-48867988AC13}"/>
              </a:ext>
            </a:extLst>
          </p:cNvPr>
          <p:cNvSpPr txBox="1"/>
          <p:nvPr/>
        </p:nvSpPr>
        <p:spPr>
          <a:xfrm>
            <a:off x="5498225" y="1930538"/>
            <a:ext cx="6064542"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FFA22C"/>
              </a:buClr>
            </a:pPr>
            <a:r>
              <a:rPr lang="en-US" sz="2400" b="1" i="1" u="sng" dirty="0">
                <a:solidFill>
                  <a:srgbClr val="35CDCB"/>
                </a:solidFill>
                <a:latin typeface="Calibri" panose="020F0502020204030204" pitchFamily="34" charset="0"/>
                <a:cs typeface="Times New Roman" panose="02020603050405020304" pitchFamily="18" charset="0"/>
              </a:rPr>
              <a:t>Examples of Eligible Uses</a:t>
            </a:r>
            <a:endParaRPr lang="en-US" sz="2000" i="1" dirty="0">
              <a:solidFill>
                <a:srgbClr val="35CDCB"/>
              </a:solidFill>
              <a:latin typeface="Calibri" panose="020F0502020204030204" pitchFamily="34" charset="0"/>
              <a:cs typeface="Times New Roman" panose="02020603050405020304" pitchFamily="18" charset="0"/>
            </a:endParaRPr>
          </a:p>
          <a:p>
            <a:pPr lvl="1">
              <a:buClr>
                <a:srgbClr val="FFA22C"/>
              </a:buClr>
            </a:pPr>
            <a:endParaRPr lang="en-US" sz="1400" dirty="0">
              <a:solidFill>
                <a:srgbClr val="00426A"/>
              </a:solidFill>
              <a:latin typeface="Calibri" panose="020F0502020204030204" pitchFamily="34" charset="0"/>
              <a:cs typeface="Times New Roman" panose="02020603050405020304" pitchFamily="18" charset="0"/>
            </a:endParaRPr>
          </a:p>
          <a:p>
            <a:pPr marL="800100" lvl="1" indent="-342900">
              <a:buClr>
                <a:srgbClr val="FFA22C"/>
              </a:buClr>
              <a:buFont typeface="Wingdings" panose="05000000000000000000" pitchFamily="2" charset="2"/>
              <a:buChar char="§"/>
            </a:pPr>
            <a:r>
              <a:rPr lang="en-US" sz="1600" dirty="0">
                <a:solidFill>
                  <a:srgbClr val="00426A"/>
                </a:solidFill>
                <a:effectLst/>
                <a:latin typeface="Calibri" panose="020F0502020204030204" pitchFamily="34" charset="0"/>
                <a:ea typeface="Calibri" panose="020F0502020204030204" pitchFamily="34" charset="0"/>
              </a:rPr>
              <a:t>Costs to retain employees</a:t>
            </a:r>
            <a:r>
              <a:rPr lang="en-US" sz="1600" dirty="0">
                <a:solidFill>
                  <a:srgbClr val="00426A"/>
                </a:solidFill>
                <a:latin typeface="Calibri" panose="020F0502020204030204" pitchFamily="34" charset="0"/>
                <a:ea typeface="Calibri" panose="020F0502020204030204" pitchFamily="34" charset="0"/>
              </a:rPr>
              <a:t> and/or hire back to pre-pandemic levels</a:t>
            </a:r>
            <a:endParaRPr lang="en-US" sz="1600" dirty="0">
              <a:solidFill>
                <a:srgbClr val="00426A"/>
              </a:solidFill>
              <a:effectLst/>
              <a:latin typeface="Calibri" panose="020F0502020204030204" pitchFamily="34" charset="0"/>
              <a:ea typeface="Calibri" panose="020F0502020204030204" pitchFamily="34" charset="0"/>
            </a:endParaRPr>
          </a:p>
          <a:p>
            <a:pPr marL="800100" lvl="1" indent="-342900">
              <a:buClr>
                <a:srgbClr val="FFA22C"/>
              </a:buClr>
              <a:buFont typeface="Wingdings" panose="05000000000000000000" pitchFamily="2" charset="2"/>
              <a:buChar char="§"/>
            </a:pPr>
            <a:r>
              <a:rPr lang="en-US" sz="1600" dirty="0">
                <a:solidFill>
                  <a:srgbClr val="00426A"/>
                </a:solidFill>
                <a:effectLst/>
                <a:latin typeface="Calibri" panose="020F0502020204030204" pitchFamily="34" charset="0"/>
                <a:ea typeface="Calibri" panose="020F0502020204030204" pitchFamily="34" charset="0"/>
              </a:rPr>
              <a:t>Mitigate financial hardships including, but not limited to, decreased revenue, financial insecurity, increased costs caused directly by the pandemic, as well as challenges covering other costs including mortgage payments, rent, utilities, and other operational costs. </a:t>
            </a:r>
          </a:p>
          <a:p>
            <a:pPr marL="800100" lvl="1" indent="-342900">
              <a:buClr>
                <a:srgbClr val="FFA22C"/>
              </a:buClr>
              <a:buFont typeface="Wingdings" panose="05000000000000000000" pitchFamily="2" charset="2"/>
              <a:buChar char="§"/>
            </a:pPr>
            <a:r>
              <a:rPr lang="en-US" sz="1600" dirty="0">
                <a:solidFill>
                  <a:srgbClr val="00426A"/>
                </a:solidFill>
                <a:effectLst/>
                <a:latin typeface="Calibri" panose="020F0502020204030204" pitchFamily="34" charset="0"/>
                <a:ea typeface="Calibri" panose="020F0502020204030204" pitchFamily="34" charset="0"/>
              </a:rPr>
              <a:t>Costs to cover COVID-19 mitigation efforts including social distancing, cleaning, disinfecting, separation barriers, and other health and safety investments or upgrades.</a:t>
            </a:r>
          </a:p>
          <a:p>
            <a:pPr marL="800100" lvl="1" indent="-342900">
              <a:buClr>
                <a:srgbClr val="FFA22C"/>
              </a:buClr>
              <a:buFont typeface="Wingdings" panose="05000000000000000000" pitchFamily="2" charset="2"/>
              <a:buChar char="§"/>
            </a:pPr>
            <a:r>
              <a:rPr lang="en-US" sz="1600" dirty="0">
                <a:solidFill>
                  <a:srgbClr val="00426A"/>
                </a:solidFill>
                <a:latin typeface="Calibri" panose="020F0502020204030204" pitchFamily="34" charset="0"/>
                <a:ea typeface="Calibri" panose="020F0502020204030204" pitchFamily="34" charset="0"/>
              </a:rPr>
              <a:t>Funding for</a:t>
            </a:r>
            <a:r>
              <a:rPr lang="en-US" sz="1600" dirty="0">
                <a:solidFill>
                  <a:srgbClr val="00426A"/>
                </a:solidFill>
                <a:effectLst/>
                <a:latin typeface="Calibri" panose="020F0502020204030204" pitchFamily="34" charset="0"/>
                <a:ea typeface="Calibri" panose="020F0502020204030204" pitchFamily="34" charset="0"/>
              </a:rPr>
              <a:t> technical assistance, counseling, or other services to support business planning. </a:t>
            </a:r>
          </a:p>
        </p:txBody>
      </p:sp>
      <p:pic>
        <p:nvPicPr>
          <p:cNvPr id="3" name="Picture 2">
            <a:extLst>
              <a:ext uri="{FF2B5EF4-FFF2-40B4-BE49-F238E27FC236}">
                <a16:creationId xmlns:a16="http://schemas.microsoft.com/office/drawing/2014/main" id="{6B240C7B-2A29-54A0-AE63-765A8ED8F334}"/>
              </a:ext>
            </a:extLst>
          </p:cNvPr>
          <p:cNvPicPr>
            <a:picLocks noChangeAspect="1"/>
          </p:cNvPicPr>
          <p:nvPr/>
        </p:nvPicPr>
        <p:blipFill>
          <a:blip r:embed="rId3"/>
          <a:stretch>
            <a:fillRect/>
          </a:stretch>
        </p:blipFill>
        <p:spPr>
          <a:xfrm>
            <a:off x="165711" y="58290"/>
            <a:ext cx="1431809" cy="1063079"/>
          </a:xfrm>
          <a:prstGeom prst="rect">
            <a:avLst/>
          </a:prstGeom>
        </p:spPr>
      </p:pic>
      <p:grpSp>
        <p:nvGrpSpPr>
          <p:cNvPr id="9" name="Group 8">
            <a:extLst>
              <a:ext uri="{FF2B5EF4-FFF2-40B4-BE49-F238E27FC236}">
                <a16:creationId xmlns:a16="http://schemas.microsoft.com/office/drawing/2014/main" id="{EDAFD5AD-1EA2-FA41-9EC2-66C7D88E8492}"/>
              </a:ext>
            </a:extLst>
          </p:cNvPr>
          <p:cNvGrpSpPr/>
          <p:nvPr/>
        </p:nvGrpSpPr>
        <p:grpSpPr>
          <a:xfrm>
            <a:off x="1305429" y="2099811"/>
            <a:ext cx="3535048" cy="3469151"/>
            <a:chOff x="8654976" y="2705849"/>
            <a:chExt cx="1403971" cy="1404923"/>
          </a:xfrm>
        </p:grpSpPr>
        <p:grpSp>
          <p:nvGrpSpPr>
            <p:cNvPr id="11" name="Group 10">
              <a:extLst>
                <a:ext uri="{FF2B5EF4-FFF2-40B4-BE49-F238E27FC236}">
                  <a16:creationId xmlns:a16="http://schemas.microsoft.com/office/drawing/2014/main" id="{A013F41C-3BBC-08F2-AA0D-D204683E4292}"/>
                </a:ext>
              </a:extLst>
            </p:cNvPr>
            <p:cNvGrpSpPr/>
            <p:nvPr/>
          </p:nvGrpSpPr>
          <p:grpSpPr>
            <a:xfrm>
              <a:off x="8758323" y="2705849"/>
              <a:ext cx="1139467" cy="1107279"/>
              <a:chOff x="3243536" y="-204339"/>
              <a:chExt cx="1231086" cy="1218918"/>
            </a:xfrm>
          </p:grpSpPr>
          <p:sp>
            <p:nvSpPr>
              <p:cNvPr id="14" name="Oval 13">
                <a:extLst>
                  <a:ext uri="{FF2B5EF4-FFF2-40B4-BE49-F238E27FC236}">
                    <a16:creationId xmlns:a16="http://schemas.microsoft.com/office/drawing/2014/main" id="{82D23C62-36F3-C2F9-AAD7-7898F35524C2}"/>
                  </a:ext>
                </a:extLst>
              </p:cNvPr>
              <p:cNvSpPr/>
              <p:nvPr/>
            </p:nvSpPr>
            <p:spPr>
              <a:xfrm>
                <a:off x="3243536" y="-204339"/>
                <a:ext cx="1231086" cy="1218918"/>
              </a:xfrm>
              <a:prstGeom prst="ellipse">
                <a:avLst/>
              </a:prstGeom>
              <a:solidFill>
                <a:srgbClr val="00426A"/>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Graphic 1" descr="Brain in head with solid fill">
                <a:extLst>
                  <a:ext uri="{FF2B5EF4-FFF2-40B4-BE49-F238E27FC236}">
                    <a16:creationId xmlns:a16="http://schemas.microsoft.com/office/drawing/2014/main" id="{32D23E87-DDC0-FDC1-DBD7-30B8E837C8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436" y="-87727"/>
                <a:ext cx="979745" cy="979744"/>
              </a:xfrm>
              <a:prstGeom prst="rect">
                <a:avLst/>
              </a:prstGeom>
            </p:spPr>
          </p:pic>
        </p:grpSp>
        <p:sp>
          <p:nvSpPr>
            <p:cNvPr id="13" name="TextBox 12">
              <a:extLst>
                <a:ext uri="{FF2B5EF4-FFF2-40B4-BE49-F238E27FC236}">
                  <a16:creationId xmlns:a16="http://schemas.microsoft.com/office/drawing/2014/main" id="{ABBC8148-4ACF-855A-B727-5F03CCCEE73E}"/>
                </a:ext>
              </a:extLst>
            </p:cNvPr>
            <p:cNvSpPr txBox="1"/>
            <p:nvPr/>
          </p:nvSpPr>
          <p:spPr>
            <a:xfrm>
              <a:off x="8654976" y="3847662"/>
              <a:ext cx="1403971" cy="263110"/>
            </a:xfrm>
            <a:prstGeom prst="rect">
              <a:avLst/>
            </a:prstGeom>
            <a:noFill/>
          </p:spPr>
          <p:txBody>
            <a:bodyPr wrap="square" rtlCol="0">
              <a:spAutoFit/>
            </a:bodyPr>
            <a:lstStyle/>
            <a:p>
              <a:pPr algn="ctr"/>
              <a:r>
                <a:rPr lang="en-US" sz="1050" b="1" dirty="0">
                  <a:solidFill>
                    <a:srgbClr val="00426A"/>
                  </a:solidFill>
                  <a:latin typeface="Aharoni" panose="02010803020104030203" pitchFamily="2" charset="-79"/>
                  <a:cs typeface="Aharoni" panose="02010803020104030203" pitchFamily="2" charset="-79"/>
                </a:rPr>
                <a:t>LOCAL ART ORGANIZATION</a:t>
              </a:r>
            </a:p>
            <a:p>
              <a:pPr algn="ctr"/>
              <a:r>
                <a:rPr lang="en-US" sz="1050" b="1" dirty="0">
                  <a:solidFill>
                    <a:srgbClr val="00426A"/>
                  </a:solidFill>
                  <a:latin typeface="Aharoni" panose="02010803020104030203" pitchFamily="2" charset="-79"/>
                  <a:cs typeface="Aharoni" panose="02010803020104030203" pitchFamily="2" charset="-79"/>
                </a:rPr>
                <a:t>RECOVERY GRANTS</a:t>
              </a:r>
              <a:br>
                <a:rPr lang="en-US" sz="1100" b="1" dirty="0">
                  <a:solidFill>
                    <a:srgbClr val="00426A"/>
                  </a:solidFill>
                  <a:latin typeface="Aharoni" panose="02010803020104030203" pitchFamily="2" charset="-79"/>
                  <a:cs typeface="Aharoni" panose="02010803020104030203" pitchFamily="2" charset="-79"/>
                </a:rPr>
              </a:br>
              <a:r>
                <a:rPr lang="en-US" sz="1000" dirty="0">
                  <a:solidFill>
                    <a:srgbClr val="00426A"/>
                  </a:solidFill>
                  <a:cs typeface="Aharoni" panose="02010803020104030203" pitchFamily="2" charset="-79"/>
                </a:rPr>
                <a:t>Assist local arts community in recovery</a:t>
              </a:r>
            </a:p>
          </p:txBody>
        </p:sp>
      </p:grpSp>
    </p:spTree>
    <p:extLst>
      <p:ext uri="{BB962C8B-B14F-4D97-AF65-F5344CB8AC3E}">
        <p14:creationId xmlns:p14="http://schemas.microsoft.com/office/powerpoint/2010/main" val="69768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8B9C713EB4DB49A2815E8B1F427A92" ma:contentTypeVersion="6" ma:contentTypeDescription="Create a new document." ma:contentTypeScope="" ma:versionID="c0cf818db36eb9354236efb71767c118">
  <xsd:schema xmlns:xsd="http://www.w3.org/2001/XMLSchema" xmlns:xs="http://www.w3.org/2001/XMLSchema" xmlns:p="http://schemas.microsoft.com/office/2006/metadata/properties" xmlns:ns2="79a02e1e-a728-4c24-b31d-0dd43fa41662" xmlns:ns3="ef8a9b56-617e-4a5f-b15a-4d138ba7ec54" targetNamespace="http://schemas.microsoft.com/office/2006/metadata/properties" ma:root="true" ma:fieldsID="b736e6c6372d4dee5beb6240203d8a6e" ns2:_="" ns3:_="">
    <xsd:import namespace="79a02e1e-a728-4c24-b31d-0dd43fa41662"/>
    <xsd:import namespace="ef8a9b56-617e-4a5f-b15a-4d138ba7ec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02e1e-a728-4c24-b31d-0dd43fa416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a9b56-617e-4a5f-b15a-4d138ba7ec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BC0AC9-EB5D-468F-AC4B-C24EEA0068DE}">
  <ds:schemaRefs>
    <ds:schemaRef ds:uri="http://schemas.microsoft.com/sharepoint/v3/contenttype/forms"/>
  </ds:schemaRefs>
</ds:datastoreItem>
</file>

<file path=customXml/itemProps2.xml><?xml version="1.0" encoding="utf-8"?>
<ds:datastoreItem xmlns:ds="http://schemas.openxmlformats.org/officeDocument/2006/customXml" ds:itemID="{325569F1-409E-45E0-98AE-17274DA243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02e1e-a728-4c24-b31d-0dd43fa41662"/>
    <ds:schemaRef ds:uri="ef8a9b56-617e-4a5f-b15a-4d138ba7e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39E4C9-7D7D-4167-B515-027E69A6B308}">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dcmitype/"/>
    <ds:schemaRef ds:uri="ef8a9b56-617e-4a5f-b15a-4d138ba7ec54"/>
    <ds:schemaRef ds:uri="79a02e1e-a728-4c24-b31d-0dd43fa4166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14766</TotalTime>
  <Words>1074</Words>
  <Application>Microsoft Office PowerPoint</Application>
  <PresentationFormat>Widescreen</PresentationFormat>
  <Paragraphs>186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Calibri</vt:lpstr>
      <vt:lpstr>Calibri Light</vt:lpstr>
      <vt:lpstr>Trio Grotesk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Cooley</dc:creator>
  <cp:lastModifiedBy>Desi Navarro</cp:lastModifiedBy>
  <cp:revision>855</cp:revision>
  <cp:lastPrinted>2022-04-27T12:30:04Z</cp:lastPrinted>
  <dcterms:created xsi:type="dcterms:W3CDTF">2020-04-20T04:55:05Z</dcterms:created>
  <dcterms:modified xsi:type="dcterms:W3CDTF">2024-03-08T13:59:05Z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0x010100E78B9C713EB4DB49A2815E8B1F427A92</vt:lpwstr>
  </property>
</Properties>
</file>